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73" r:id="rId3"/>
    <p:sldId id="319" r:id="rId4"/>
    <p:sldId id="289" r:id="rId5"/>
    <p:sldId id="280" r:id="rId6"/>
    <p:sldId id="288" r:id="rId7"/>
    <p:sldId id="290" r:id="rId8"/>
    <p:sldId id="291" r:id="rId9"/>
    <p:sldId id="281" r:id="rId10"/>
    <p:sldId id="283" r:id="rId11"/>
    <p:sldId id="285" r:id="rId12"/>
    <p:sldId id="282" r:id="rId13"/>
    <p:sldId id="287" r:id="rId14"/>
    <p:sldId id="309" r:id="rId15"/>
    <p:sldId id="258" r:id="rId16"/>
    <p:sldId id="272" r:id="rId17"/>
    <p:sldId id="260" r:id="rId18"/>
    <p:sldId id="262" r:id="rId19"/>
    <p:sldId id="259" r:id="rId20"/>
    <p:sldId id="326" r:id="rId21"/>
    <p:sldId id="316" r:id="rId22"/>
    <p:sldId id="321" r:id="rId23"/>
    <p:sldId id="279" r:id="rId24"/>
    <p:sldId id="298" r:id="rId25"/>
    <p:sldId id="320" r:id="rId26"/>
    <p:sldId id="299" r:id="rId27"/>
    <p:sldId id="292" r:id="rId28"/>
    <p:sldId id="303" r:id="rId29"/>
    <p:sldId id="300" r:id="rId30"/>
    <p:sldId id="322" r:id="rId31"/>
    <p:sldId id="301" r:id="rId32"/>
    <p:sldId id="323" r:id="rId33"/>
    <p:sldId id="264" r:id="rId34"/>
    <p:sldId id="307" r:id="rId35"/>
    <p:sldId id="308" r:id="rId36"/>
    <p:sldId id="297" r:id="rId37"/>
    <p:sldId id="271" r:id="rId38"/>
    <p:sldId id="328" r:id="rId39"/>
    <p:sldId id="306" r:id="rId40"/>
    <p:sldId id="277" r:id="rId41"/>
    <p:sldId id="268" r:id="rId42"/>
    <p:sldId id="269" r:id="rId43"/>
    <p:sldId id="329" r:id="rId44"/>
    <p:sldId id="330" r:id="rId45"/>
    <p:sldId id="331" r:id="rId46"/>
    <p:sldId id="325" r:id="rId47"/>
    <p:sldId id="327" r:id="rId48"/>
    <p:sldId id="318" r:id="rId49"/>
    <p:sldId id="314" r:id="rId50"/>
    <p:sldId id="313" r:id="rId5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7349" autoAdjust="0"/>
  </p:normalViewPr>
  <p:slideViewPr>
    <p:cSldViewPr snapToGrid="0">
      <p:cViewPr varScale="1">
        <p:scale>
          <a:sx n="79" d="100"/>
          <a:sy n="79" d="100"/>
        </p:scale>
        <p:origin x="17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D1B8E-8CDE-4F6F-A5D2-F1ADE843ECE1}" type="datetimeFigureOut">
              <a:rPr lang="nl-NL" smtClean="0"/>
              <a:t>5-3-2017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3AAF9-CA6D-407F-8316-D8BB9B76A97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6627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library/prerelease/ios/documentation/UIKit/Reference/UIAlertView_Class/index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tiveScript/NativeScript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ativescript.org/ApiReference/ui/dialogs/HOW-TO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apods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ativescript.org/ApiReference/xhr/HOW-TO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ativescript.org/ApiReference/xhr/HOW-TO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ativescript.org/ui-views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coapods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u="sng" dirty="0" smtClean="0"/>
              <a:t>1 sec</a:t>
            </a:r>
          </a:p>
          <a:p>
            <a:endParaRPr lang="nl-NL" b="1" u="sng" dirty="0" smtClean="0"/>
          </a:p>
          <a:p>
            <a:endParaRPr lang="nl-NL" b="1" u="sng" dirty="0" smtClean="0"/>
          </a:p>
          <a:p>
            <a:r>
              <a:rPr lang="nl-NL" b="1" u="sng" dirty="0" smtClean="0"/>
              <a:t>Agenda</a:t>
            </a:r>
            <a:r>
              <a:rPr lang="nl-NL" b="1" u="sng" dirty="0" smtClean="0"/>
              <a:t>:</a:t>
            </a:r>
          </a:p>
          <a:p>
            <a:endParaRPr lang="nl-NL" dirty="0" smtClean="0"/>
          </a:p>
          <a:p>
            <a:r>
              <a:rPr lang="nl-NL" b="1" dirty="0" smtClean="0"/>
              <a:t>First part</a:t>
            </a:r>
            <a:r>
              <a:rPr lang="nl-NL" b="1" baseline="0" dirty="0" smtClean="0"/>
              <a:t> NS</a:t>
            </a:r>
          </a:p>
          <a:p>
            <a:r>
              <a:rPr lang="nl-NL" b="1" baseline="0" dirty="0" smtClean="0"/>
              <a:t>Second part NS+A</a:t>
            </a:r>
            <a:endParaRPr lang="nl-NL" b="1" dirty="0" smtClean="0"/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http://angularjs.blogspot.nl/2015/12/building-mobile-apps-with-angular-2-and.html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0879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</a:t>
            </a:r>
            <a:r>
              <a:rPr lang="nl-NL" dirty="0" smtClean="0"/>
              <a:t>://</a:t>
            </a:r>
            <a:r>
              <a:rPr lang="nl-NL" dirty="0" smtClean="0"/>
              <a:t>www.nativescript.org/blog/nativescript-and-xamarin</a:t>
            </a:r>
          </a:p>
          <a:p>
            <a:endParaRPr lang="nl-NL" dirty="0" smtClean="0"/>
          </a:p>
          <a:p>
            <a:r>
              <a:rPr lang="nl-NL" b="1" dirty="0" smtClean="0"/>
              <a:t>2.39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55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3.03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1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3.46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748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mention this because, in today’s </a:t>
            </a:r>
            <a:r>
              <a:rPr lang="en-US" dirty="0" smtClean="0"/>
              <a:t>world,</a:t>
            </a:r>
            <a:r>
              <a:rPr lang="en-US" baseline="0" dirty="0" smtClean="0"/>
              <a:t> </a:t>
            </a:r>
            <a:r>
              <a:rPr lang="en-US" baseline="0" dirty="0" smtClean="0"/>
              <a:t>where 10 JavaScript frameworks have been created since I started this presentation, that it’s important to pick an innovative and stable </a:t>
            </a:r>
            <a:r>
              <a:rPr lang="en-US" baseline="0" dirty="0" smtClean="0"/>
              <a:t>options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4.24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90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4.29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2151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b="1" i="0" u="none" strike="noStrike" cap="none" baseline="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This JavaScript code instantiates an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iOS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UIAlertView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sets its message property and calls the show() method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4.57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8978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1" i="0" u="none" strike="noStrike" cap="none" baseline="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Same code: But this JavaScript code instantiates a Java/Android </a:t>
            </a:r>
            <a:r>
              <a:rPr lang="en" sz="1200" b="1" i="0" u="none" strike="noStrike" cap="none" baseline="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Object</a:t>
            </a:r>
          </a:p>
          <a:p>
            <a:endParaRPr lang="en" sz="1200" b="1" i="0" u="none" strike="noStrike" cap="none" baseline="0" dirty="0" smtClean="0">
              <a:solidFill>
                <a:schemeClr val="dk1"/>
              </a:solidFill>
              <a:latin typeface="+mn-lt"/>
              <a:sym typeface="Calibri"/>
            </a:endParaRPr>
          </a:p>
          <a:p>
            <a:r>
              <a:rPr lang="en" sz="1200" b="1" i="0" u="none" strike="noStrike" cap="none" baseline="0" dirty="0" smtClean="0">
                <a:solidFill>
                  <a:schemeClr val="dk1"/>
                </a:solidFill>
                <a:latin typeface="+mn-lt"/>
                <a:sym typeface="Calibri"/>
              </a:rPr>
              <a:t>5.11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7936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web developer wants to learn iOS- and Android-specific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APIs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5.15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7405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3C59FD"/>
              </a:buClr>
              <a:buSzPct val="81481"/>
              <a:buFont typeface="Arial"/>
              <a:buNone/>
            </a:pPr>
            <a:r>
              <a:rPr lang="en-US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Solution: </a:t>
            </a:r>
            <a:r>
              <a:rPr lang="en-US" sz="11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uses </a:t>
            </a:r>
            <a:r>
              <a:rPr lang="en-US" sz="11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modules</a:t>
            </a:r>
            <a:r>
              <a:rPr lang="en-US" sz="11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middle</a:t>
            </a:r>
            <a:r>
              <a:rPr lang="en-US" sz="11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3C59FD"/>
              </a:buClr>
              <a:buSzPct val="81481"/>
              <a:buFont typeface="Arial"/>
              <a:buNone/>
            </a:pPr>
            <a:endParaRPr lang="en-US" sz="11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buClr>
                <a:srgbClr val="3C59FD"/>
              </a:buClr>
              <a:buSzPct val="81481"/>
              <a:buFont typeface="Arial"/>
              <a:buNone/>
            </a:pPr>
            <a:r>
              <a:rPr lang="en-US" sz="11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5.23</a:t>
            </a:r>
            <a:endParaRPr dirty="0"/>
          </a:p>
        </p:txBody>
      </p:sp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97391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instance, the Android and IOS code could be rewritten using the 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NativeScript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dialogs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module</a:t>
            </a: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5.47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126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Building apps without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views (= without using the Browser on your device)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 sec – 25 sec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7860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plugin is any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 that exposes a native API via JavaScript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err="1" smtClean="0"/>
              <a:t>Cocoapods</a:t>
            </a:r>
            <a:r>
              <a:rPr lang="en-US" b="1" dirty="0" smtClean="0"/>
              <a:t>  = Dependency manager for Swift / </a:t>
            </a:r>
            <a:r>
              <a:rPr lang="en-US" b="1" dirty="0" err="1" smtClean="0"/>
              <a:t>ObjC</a:t>
            </a:r>
            <a:endParaRPr lang="en-US" b="1" dirty="0" smtClean="0"/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develop for iOS, you can quickly add third-party libraries to your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projects via the 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CocoaPods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dependency manager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6.04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7467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6.15</a:t>
            </a:r>
            <a:endParaRPr lang="nl-NL" b="1" dirty="0" smtClean="0"/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this module do: Allows you to send web requests and receive the responses.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gets even better. </a:t>
            </a:r>
          </a:p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actually includes support for web APIs, like 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XMLHttpRequest</a:t>
            </a: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support means: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translate this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XMLHttpRequest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to NATIVE CODE for your mobile apps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901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baseline="0" dirty="0" smtClean="0"/>
              <a:t>6.26</a:t>
            </a:r>
            <a:endParaRPr lang="nl-NL" b="1" dirty="0" smtClean="0"/>
          </a:p>
          <a:p>
            <a:endParaRPr lang="nl-NL" b="1" dirty="0" smtClean="0"/>
          </a:p>
          <a:p>
            <a:endParaRPr lang="nl-NL" b="1" dirty="0" smtClean="0"/>
          </a:p>
          <a:p>
            <a:r>
              <a:rPr lang="nl-NL" b="1" dirty="0" smtClean="0"/>
              <a:t>We </a:t>
            </a:r>
            <a:r>
              <a:rPr lang="nl-NL" b="1" dirty="0" err="1" smtClean="0"/>
              <a:t>still</a:t>
            </a:r>
            <a:r>
              <a:rPr lang="nl-NL" b="1" dirty="0" smtClean="0"/>
              <a:t> CANNOT share code </a:t>
            </a:r>
            <a:r>
              <a:rPr lang="nl-NL" b="1" dirty="0" err="1" smtClean="0"/>
              <a:t>between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our</a:t>
            </a:r>
            <a:r>
              <a:rPr lang="nl-NL" b="1" baseline="0" dirty="0" smtClean="0"/>
              <a:t> Web </a:t>
            </a:r>
            <a:r>
              <a:rPr lang="nl-NL" b="1" baseline="0" dirty="0" err="1" smtClean="0"/>
              <a:t>and</a:t>
            </a:r>
            <a:r>
              <a:rPr lang="nl-NL" b="1" baseline="0" dirty="0" smtClean="0"/>
              <a:t> Native </a:t>
            </a:r>
            <a:r>
              <a:rPr lang="nl-NL" b="1" baseline="0" dirty="0" err="1" smtClean="0"/>
              <a:t>Apps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with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NativeScript</a:t>
            </a:r>
            <a:r>
              <a:rPr lang="nl-NL" b="1" baseline="0" dirty="0" smtClean="0"/>
              <a:t>!</a:t>
            </a:r>
          </a:p>
          <a:p>
            <a:endParaRPr lang="nl-NL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71685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6.44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MISSING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LINK?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Left: represents</a:t>
            </a:r>
            <a:r>
              <a:rPr lang="en-US" b="1" baseline="0" dirty="0" smtClean="0"/>
              <a:t> the HTTP module for 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Right: represent the HTTP module for the Web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Problem: we cannot share</a:t>
            </a:r>
            <a:r>
              <a:rPr lang="en-US" b="1" baseline="0" dirty="0" smtClean="0"/>
              <a:t> this code between our Web app and our </a:t>
            </a:r>
            <a:r>
              <a:rPr lang="en-US" b="1" baseline="0" dirty="0" err="1" smtClean="0"/>
              <a:t>NativeScript</a:t>
            </a:r>
            <a:r>
              <a:rPr lang="en-US" b="1" baseline="0" dirty="0" smtClean="0"/>
              <a:t> App</a:t>
            </a:r>
            <a:endParaRPr lang="en-US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-----------------------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How</a:t>
            </a:r>
            <a:r>
              <a:rPr lang="en-US" b="1" baseline="0" dirty="0" smtClean="0"/>
              <a:t> does this looks like </a:t>
            </a:r>
            <a:r>
              <a:rPr lang="en-US" b="1" baseline="0" dirty="0" err="1" smtClean="0"/>
              <a:t>visualy</a:t>
            </a:r>
            <a:r>
              <a:rPr lang="en-US" b="1" baseline="0" dirty="0" smtClean="0"/>
              <a:t>:</a:t>
            </a:r>
            <a:endParaRPr lang="en-US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‘’</a:t>
            </a:r>
            <a:r>
              <a:rPr lang="en-US" sz="14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XMLHttpRequest</a:t>
            </a:r>
            <a:r>
              <a:rPr lang="en-US" sz="14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NS</a:t>
            </a:r>
            <a:r>
              <a:rPr lang="en-US" sz="14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Module’’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translate the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‘’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XMLHttpRequest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API’’ to native calls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MISSING LINK: different implementation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your web app 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2666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7.22</a:t>
            </a:r>
            <a:endParaRPr lang="nl-NL" b="1" dirty="0" smtClean="0"/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https://angular2-intro.firebaseapp.com/#/29</a:t>
            </a:r>
          </a:p>
          <a:p>
            <a:r>
              <a:rPr lang="nl-NL" dirty="0" smtClean="0"/>
              <a:t>http://angularjs.blogspot.nl/2015/08/angular-1-and-angular-2-coexistence.html</a:t>
            </a:r>
          </a:p>
          <a:p>
            <a:r>
              <a:rPr lang="nl-NL" dirty="0" smtClean="0"/>
              <a:t>http://larseidnes.com/2014/11/05/angularjs-the-bad-parts/</a:t>
            </a:r>
          </a:p>
          <a:p>
            <a:endParaRPr lang="nl-NL" dirty="0" smtClean="0"/>
          </a:p>
          <a:p>
            <a:r>
              <a:rPr lang="nl-NL" dirty="0" err="1" smtClean="0"/>
              <a:t>Example</a:t>
            </a:r>
            <a:r>
              <a:rPr lang="nl-NL" dirty="0" smtClean="0"/>
              <a:t> GITHUB </a:t>
            </a:r>
            <a:r>
              <a:rPr lang="nl-NL" dirty="0" smtClean="0">
                <a:sym typeface="Wingdings" panose="05000000000000000000" pitchFamily="2" charset="2"/>
              </a:rPr>
              <a:t> https://github.com/r-park/book-angular2-firebase</a:t>
            </a:r>
          </a:p>
          <a:p>
            <a:endParaRPr lang="nl-NL" dirty="0" smtClean="0">
              <a:sym typeface="Wingdings" panose="05000000000000000000" pitchFamily="2" charset="2"/>
            </a:endParaRPr>
          </a:p>
          <a:p>
            <a:r>
              <a:rPr lang="nl-NL" dirty="0" smtClean="0"/>
              <a:t>http://tryangular2.github.io/#/section-9/page-37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2873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7.30</a:t>
            </a:r>
            <a:endParaRPr lang="nl-NL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Added </a:t>
            </a:r>
            <a:r>
              <a:rPr lang="en-US" b="1" dirty="0" smtClean="0"/>
              <a:t>an</a:t>
            </a:r>
            <a:r>
              <a:rPr lang="en-US" b="1" baseline="0" dirty="0" smtClean="0"/>
              <a:t> extra abstraction layer with Angular </a:t>
            </a:r>
            <a:r>
              <a:rPr lang="nl-NL" b="1" baseline="0" dirty="0" smtClean="0">
                <a:sym typeface="Wingdings" panose="05000000000000000000" pitchFamily="2" charset="2"/>
              </a:rPr>
              <a:t> 1 HTTP Module </a:t>
            </a:r>
            <a:r>
              <a:rPr lang="nl-NL" b="1" baseline="0" dirty="0" err="1" smtClean="0">
                <a:sym typeface="Wingdings" panose="05000000000000000000" pitchFamily="2" charset="2"/>
              </a:rPr>
              <a:t>for</a:t>
            </a:r>
            <a:r>
              <a:rPr lang="nl-NL" b="1" baseline="0" dirty="0" smtClean="0">
                <a:sym typeface="Wingdings" panose="05000000000000000000" pitchFamily="2" charset="2"/>
              </a:rPr>
              <a:t> Web </a:t>
            </a:r>
            <a:r>
              <a:rPr lang="nl-NL" b="1" baseline="0" dirty="0" err="1" smtClean="0">
                <a:sym typeface="Wingdings" panose="05000000000000000000" pitchFamily="2" charset="2"/>
              </a:rPr>
              <a:t>and</a:t>
            </a:r>
            <a:r>
              <a:rPr lang="nl-NL" b="1" baseline="0" dirty="0" smtClean="0">
                <a:sym typeface="Wingdings" panose="05000000000000000000" pitchFamily="2" charset="2"/>
              </a:rPr>
              <a:t> mobile</a:t>
            </a:r>
          </a:p>
          <a:p>
            <a:r>
              <a:rPr lang="nl-NL" b="1" baseline="0" dirty="0" smtClean="0">
                <a:sym typeface="Wingdings" panose="05000000000000000000" pitchFamily="2" charset="2"/>
              </a:rPr>
              <a:t>NOW WE CAM SHARE CODE 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endParaRPr lang="nl-NL" b="1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827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i="1" dirty="0" smtClean="0"/>
              <a:t>7.50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nl-NL" b="1" i="1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nl-NL" b="1" i="1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nl-NL" b="1" i="1" dirty="0" err="1" smtClean="0"/>
              <a:t>TypeScript</a:t>
            </a:r>
            <a:r>
              <a:rPr lang="nl-NL" b="1" i="1" dirty="0" smtClean="0"/>
              <a:t> </a:t>
            </a:r>
            <a:r>
              <a:rPr lang="nl-NL" b="1" i="1" dirty="0" smtClean="0"/>
              <a:t>en </a:t>
            </a:r>
            <a:r>
              <a:rPr lang="nl-NL" b="1" i="1" dirty="0" err="1" smtClean="0"/>
              <a:t>Angular</a:t>
            </a:r>
            <a:r>
              <a:rPr lang="nl-NL" b="1" i="1" baseline="0" dirty="0" smtClean="0"/>
              <a:t> gaan hand in hand</a:t>
            </a:r>
            <a:r>
              <a:rPr lang="nl-NL" b="1" i="1" dirty="0" smtClean="0"/>
              <a:t>.</a:t>
            </a:r>
            <a:r>
              <a:rPr lang="nl-NL" dirty="0" smtClean="0"/>
              <a:t> </a:t>
            </a:r>
            <a:r>
              <a:rPr lang="nl-NL" b="1" i="1" dirty="0" err="1" smtClean="0"/>
              <a:t>TypeScript</a:t>
            </a:r>
            <a:r>
              <a:rPr lang="nl-NL" b="1" i="1" baseline="0" dirty="0" smtClean="0"/>
              <a:t> is een </a:t>
            </a:r>
            <a:r>
              <a:rPr lang="nl-NL" b="1" i="1" u="sng" baseline="0" dirty="0" err="1" smtClean="0"/>
              <a:t>typed</a:t>
            </a:r>
            <a:r>
              <a:rPr lang="nl-NL" b="1" i="1" u="sng" baseline="0" dirty="0" smtClean="0"/>
              <a:t> </a:t>
            </a:r>
            <a:r>
              <a:rPr lang="nl-NL" b="1" i="1" u="sng" baseline="0" dirty="0" err="1" smtClean="0"/>
              <a:t>superset</a:t>
            </a:r>
            <a:r>
              <a:rPr lang="nl-NL" b="1" i="1" u="sng" baseline="0" dirty="0" smtClean="0"/>
              <a:t> </a:t>
            </a:r>
            <a:r>
              <a:rPr lang="nl-NL" b="1" i="1" baseline="0" dirty="0" smtClean="0"/>
              <a:t>van </a:t>
            </a:r>
            <a:r>
              <a:rPr lang="nl-NL" b="1" i="1" baseline="0" dirty="0" err="1" smtClean="0"/>
              <a:t>JavaScript</a:t>
            </a:r>
            <a:endParaRPr lang="nl-NL" b="1" i="1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nl-NL" b="1" i="1" dirty="0" smtClean="0"/>
              <a:t>Component</a:t>
            </a:r>
            <a:r>
              <a:rPr lang="nl-NL" b="1" i="1" baseline="0" dirty="0" smtClean="0"/>
              <a:t> </a:t>
            </a:r>
            <a:r>
              <a:rPr lang="nl-NL" b="1" i="1" baseline="0" dirty="0" err="1" smtClean="0"/>
              <a:t>based</a:t>
            </a:r>
            <a:r>
              <a:rPr lang="nl-NL" b="1" i="1" baseline="0" dirty="0" smtClean="0"/>
              <a:t> </a:t>
            </a:r>
            <a:r>
              <a:rPr lang="nl-NL" b="1" i="1" baseline="0" dirty="0" smtClean="0">
                <a:sym typeface="Wingdings" panose="05000000000000000000" pitchFamily="2" charset="2"/>
              </a:rPr>
              <a:t> I</a:t>
            </a:r>
            <a:r>
              <a:rPr lang="nl-NL" b="1" i="1" baseline="0" dirty="0" smtClean="0"/>
              <a:t>s </a:t>
            </a:r>
            <a:r>
              <a:rPr lang="nl-NL" b="1" i="1" u="sng" baseline="0" dirty="0" err="1" smtClean="0"/>
              <a:t>herbruikare</a:t>
            </a:r>
            <a:r>
              <a:rPr lang="nl-NL" b="1" i="1" baseline="0" dirty="0" smtClean="0"/>
              <a:t> logica die je toevoegt aan je </a:t>
            </a:r>
            <a:r>
              <a:rPr lang="nl-NL" b="1" i="1" baseline="0" dirty="0" err="1" smtClean="0"/>
              <a:t>html-pagina</a:t>
            </a:r>
            <a:r>
              <a:rPr lang="nl-NL" b="1" i="1" baseline="0" dirty="0" smtClean="0"/>
              <a:t>.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nl-NL" b="1" dirty="0" smtClean="0"/>
              <a:t>Performance  beter!</a:t>
            </a:r>
            <a:r>
              <a:rPr lang="nl-NL" b="1" baseline="0" dirty="0" smtClean="0"/>
              <a:t> </a:t>
            </a:r>
            <a:r>
              <a:rPr lang="nl-NL" b="1" baseline="0" dirty="0" smtClean="0">
                <a:sym typeface="Wingdings" panose="05000000000000000000" pitchFamily="2" charset="2"/>
              </a:rPr>
              <a:t></a:t>
            </a:r>
            <a:r>
              <a:rPr lang="nl-NL" b="1" baseline="0" dirty="0" smtClean="0"/>
              <a:t> </a:t>
            </a:r>
            <a:r>
              <a:rPr lang="nl-NL" b="1" i="1" baseline="0" dirty="0" smtClean="0"/>
              <a:t>Betere/</a:t>
            </a:r>
            <a:r>
              <a:rPr lang="nl-NL" b="1" i="1" baseline="0" dirty="0" err="1" smtClean="0"/>
              <a:t>efficientere</a:t>
            </a:r>
            <a:r>
              <a:rPr lang="nl-NL" b="1" i="1" baseline="0" dirty="0" smtClean="0"/>
              <a:t> structuur</a:t>
            </a:r>
            <a:r>
              <a:rPr lang="nl-NL" b="0" i="0" baseline="0" dirty="0" smtClean="0"/>
              <a:t>: </a:t>
            </a:r>
            <a:r>
              <a:rPr lang="nl-NL" b="0" i="0" baseline="0" dirty="0" err="1" smtClean="0"/>
              <a:t>Angular</a:t>
            </a:r>
            <a:r>
              <a:rPr lang="nl-NL" b="0" i="0" baseline="0" dirty="0" smtClean="0"/>
              <a:t> </a:t>
            </a:r>
            <a:r>
              <a:rPr lang="nl-NL" b="0" i="0" baseline="0" dirty="0" err="1" smtClean="0"/>
              <a:t>Apps</a:t>
            </a:r>
            <a:r>
              <a:rPr lang="nl-NL" b="0" i="0" baseline="0" dirty="0" smtClean="0"/>
              <a:t> zijn opgebouwd volgens een boomstructuur.</a:t>
            </a:r>
            <a:endParaRPr lang="nl-NL" b="0" baseline="0" dirty="0" smtClean="0"/>
          </a:p>
          <a:p>
            <a:pPr marL="228600" indent="-228600">
              <a:buAutoNum type="arabicPeriod" startAt="4"/>
            </a:pPr>
            <a:r>
              <a:rPr lang="nl-NL" b="1" dirty="0" smtClean="0"/>
              <a:t>Geen $Scope </a:t>
            </a:r>
            <a:r>
              <a:rPr lang="nl-NL" b="1" dirty="0" smtClean="0">
                <a:sym typeface="Wingdings" panose="05000000000000000000" pitchFamily="2" charset="2"/>
              </a:rPr>
              <a:t></a:t>
            </a:r>
            <a:r>
              <a:rPr lang="nl-NL" b="1" baseline="0" dirty="0" smtClean="0"/>
              <a:t> Geen gezamenlijk gebruik van de Scope. </a:t>
            </a:r>
            <a:r>
              <a:rPr lang="nl-NL" b="0" i="0" baseline="0" dirty="0" smtClean="0"/>
              <a:t>C</a:t>
            </a:r>
            <a:r>
              <a:rPr lang="nl-NL" baseline="0" dirty="0" smtClean="0"/>
              <a:t>omponenten zijn </a:t>
            </a:r>
            <a:r>
              <a:rPr lang="nl-NL" u="sng" baseline="0" dirty="0" smtClean="0"/>
              <a:t>niet</a:t>
            </a:r>
            <a:r>
              <a:rPr lang="nl-NL" baseline="0" dirty="0" smtClean="0"/>
              <a:t> meer gekoppeld aan elkaar middels $Scope.</a:t>
            </a:r>
            <a:endParaRPr lang="nl-NL" b="1" dirty="0" smtClean="0"/>
          </a:p>
          <a:p>
            <a:pPr marL="228600" indent="-228600">
              <a:buAutoNum type="arabicPeriod" startAt="6"/>
            </a:pPr>
            <a:r>
              <a:rPr lang="nl-NL" b="1" dirty="0" smtClean="0"/>
              <a:t>DI</a:t>
            </a:r>
            <a:r>
              <a:rPr lang="nl-NL" dirty="0" smtClean="0"/>
              <a:t> – Wordt gebruik gemaakt</a:t>
            </a:r>
            <a:r>
              <a:rPr lang="nl-NL" baseline="0" dirty="0" smtClean="0"/>
              <a:t> van</a:t>
            </a:r>
            <a:r>
              <a:rPr lang="nl-NL" dirty="0" smtClean="0"/>
              <a:t> interfaces (niet van concrete implementaties)</a:t>
            </a:r>
          </a:p>
          <a:p>
            <a:pPr marL="228600" indent="-228600">
              <a:buAutoNum type="arabicPeriod" startAt="6"/>
            </a:pPr>
            <a:r>
              <a:rPr lang="nl-NL" b="1" dirty="0" smtClean="0"/>
              <a:t>IDE</a:t>
            </a:r>
            <a:r>
              <a:rPr lang="nl-NL" dirty="0" smtClean="0"/>
              <a:t> </a:t>
            </a:r>
            <a:r>
              <a:rPr lang="nl-NL" dirty="0" smtClean="0">
                <a:sym typeface="Wingdings" panose="05000000000000000000" pitchFamily="2" charset="2"/>
              </a:rPr>
              <a:t> </a:t>
            </a:r>
            <a:r>
              <a:rPr lang="nl-NL" b="1" u="sng" dirty="0" err="1" smtClean="0">
                <a:sym typeface="Wingdings" panose="05000000000000000000" pitchFamily="2" charset="2"/>
              </a:rPr>
              <a:t>refactoring</a:t>
            </a:r>
            <a:r>
              <a:rPr lang="nl-NL" dirty="0" smtClean="0">
                <a:sym typeface="Wingdings" panose="05000000000000000000" pitchFamily="2" charset="2"/>
              </a:rPr>
              <a:t> +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autocompletion</a:t>
            </a:r>
            <a:r>
              <a:rPr lang="nl-NL" baseline="0" dirty="0" smtClean="0">
                <a:sym typeface="Wingdings" panose="05000000000000000000" pitchFamily="2" charset="2"/>
              </a:rPr>
              <a:t> + type error op compilatie en </a:t>
            </a:r>
            <a:r>
              <a:rPr lang="nl-NL" baseline="0" dirty="0" err="1" smtClean="0">
                <a:sym typeface="Wingdings" panose="05000000000000000000" pitchFamily="2" charset="2"/>
              </a:rPr>
              <a:t>runtime</a:t>
            </a:r>
            <a:r>
              <a:rPr lang="nl-NL" baseline="0" dirty="0" smtClean="0">
                <a:sym typeface="Wingdings" panose="05000000000000000000" pitchFamily="2" charset="2"/>
              </a:rPr>
              <a:t> </a:t>
            </a:r>
            <a:r>
              <a:rPr lang="nl-NL" baseline="0" dirty="0" err="1" smtClean="0">
                <a:sym typeface="Wingdings" panose="05000000000000000000" pitchFamily="2" charset="2"/>
              </a:rPr>
              <a:t>nivo</a:t>
            </a:r>
            <a:endParaRPr lang="nl-NL" dirty="0" smtClean="0"/>
          </a:p>
          <a:p>
            <a:endParaRPr lang="nl-NL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http://www.technofattie.com/2014/03/21/five-guidelines-for-avoiding-scope-soup-in-angular.html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http://busypeoples.github.io/post/thinking-in-components-angular-js/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- Gezamenlijk gebruik van $scope door meerdere controllers </a:t>
            </a:r>
            <a:r>
              <a:rPr lang="nl-NL" dirty="0" smtClean="0">
                <a:sym typeface="Wingdings" panose="05000000000000000000" pitchFamily="2" charset="2"/>
              </a:rPr>
              <a:t> controller</a:t>
            </a:r>
            <a:r>
              <a:rPr lang="nl-NL" baseline="0" dirty="0" smtClean="0">
                <a:sym typeface="Wingdings" panose="05000000000000000000" pitchFamily="2" charset="2"/>
              </a:rPr>
              <a:t> kunnen niet afzonderlijk getest worden.</a:t>
            </a:r>
            <a:endParaRPr lang="nl-NL" dirty="0" smtClean="0"/>
          </a:p>
          <a:p>
            <a:pPr marL="0" indent="0">
              <a:buNone/>
            </a:pPr>
            <a:r>
              <a:rPr lang="nl-NL" b="1" dirty="0" smtClean="0"/>
              <a:t>Problemen met scope in controller:</a:t>
            </a:r>
          </a:p>
          <a:p>
            <a:pPr>
              <a:buFontTx/>
              <a:buChar char="-"/>
            </a:pPr>
            <a:r>
              <a:rPr lang="nl-NL" dirty="0" smtClean="0"/>
              <a:t>Niet makkelijk te testen</a:t>
            </a:r>
          </a:p>
          <a:p>
            <a:pPr>
              <a:buFontTx/>
              <a:buChar char="-"/>
            </a:pPr>
            <a:r>
              <a:rPr lang="nl-NL" dirty="0" smtClean="0"/>
              <a:t>Controller is gekoppeld aan $scope</a:t>
            </a:r>
          </a:p>
          <a:p>
            <a:pPr>
              <a:buFontTx/>
              <a:buChar char="-"/>
            </a:pPr>
            <a:r>
              <a:rPr lang="nl-NL" dirty="0" smtClean="0"/>
              <a:t>Controller niet herbruikbaar</a:t>
            </a:r>
          </a:p>
          <a:p>
            <a:pPr>
              <a:buFontTx/>
              <a:buChar char="-"/>
            </a:pPr>
            <a:r>
              <a:rPr lang="nl-NL" dirty="0" smtClean="0"/>
              <a:t>Controller moeilijk te onderhouden</a:t>
            </a:r>
          </a:p>
          <a:p>
            <a:pPr>
              <a:buFontTx/>
              <a:buChar char="-"/>
            </a:pPr>
            <a:r>
              <a:rPr lang="nl-NL" dirty="0" smtClean="0"/>
              <a:t>Gezamenlijk gebruik van $scope door meerdere controllers </a:t>
            </a:r>
          </a:p>
          <a:p>
            <a:pPr>
              <a:buFontTx/>
              <a:buNone/>
            </a:pPr>
            <a:r>
              <a:rPr lang="nl-NL" dirty="0" smtClean="0"/>
              <a:t>-</a:t>
            </a:r>
            <a:r>
              <a:rPr lang="nl-NL" baseline="0" dirty="0" smtClean="0"/>
              <a:t> Scope kan je niet migreren</a:t>
            </a:r>
            <a:endParaRPr lang="nl-NL" dirty="0" smtClean="0"/>
          </a:p>
          <a:p>
            <a:pPr>
              <a:buFontTx/>
              <a:buChar char="-"/>
            </a:pPr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89978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smtClean="0"/>
              <a:t>8.29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err="1" smtClean="0"/>
              <a:t>Angular</a:t>
            </a:r>
            <a:r>
              <a:rPr lang="nl-NL" b="1" baseline="0" dirty="0" smtClean="0"/>
              <a:t> </a:t>
            </a:r>
            <a:r>
              <a:rPr lang="nl-NL" b="1" baseline="0" dirty="0" smtClean="0"/>
              <a:t>is</a:t>
            </a:r>
            <a:r>
              <a:rPr lang="nl-NL" b="1" dirty="0" smtClean="0"/>
              <a:t> a tree of </a:t>
            </a:r>
            <a:r>
              <a:rPr lang="nl-NL" b="1" dirty="0" err="1" smtClean="0"/>
              <a:t>components</a:t>
            </a:r>
            <a:r>
              <a:rPr lang="nl-NL" b="1" dirty="0" smtClean="0"/>
              <a:t>,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because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it</a:t>
            </a:r>
            <a:r>
              <a:rPr lang="nl-NL" b="1" baseline="0" dirty="0" smtClean="0"/>
              <a:t> has the </a:t>
            </a:r>
            <a:r>
              <a:rPr lang="nl-NL" b="1" baseline="0" dirty="0" err="1" smtClean="0"/>
              <a:t>same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structure</a:t>
            </a:r>
            <a:r>
              <a:rPr lang="nl-NL" b="1" baseline="0" dirty="0" smtClean="0"/>
              <a:t> as </a:t>
            </a:r>
            <a:r>
              <a:rPr lang="nl-NL" b="1" baseline="0" dirty="0" err="1" smtClean="0"/>
              <a:t>your</a:t>
            </a:r>
            <a:r>
              <a:rPr lang="nl-NL" b="1" baseline="0" dirty="0" smtClean="0"/>
              <a:t> html-</a:t>
            </a:r>
            <a:r>
              <a:rPr lang="nl-NL" b="1" baseline="0" dirty="0" err="1" smtClean="0"/>
              <a:t>structure</a:t>
            </a:r>
            <a:r>
              <a:rPr lang="nl-NL" b="1" baseline="0" dirty="0" smtClean="0"/>
              <a:t> !!!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baseline="0" dirty="0" smtClean="0"/>
              <a:t>Index.html is the </a:t>
            </a:r>
            <a:r>
              <a:rPr lang="nl-NL" b="1" baseline="0" dirty="0" err="1" smtClean="0"/>
              <a:t>parent</a:t>
            </a:r>
            <a:r>
              <a:rPr lang="nl-NL" b="1" baseline="0" dirty="0" smtClean="0"/>
              <a:t> template of </a:t>
            </a:r>
            <a:r>
              <a:rPr lang="nl-NL" b="1" baseline="0" dirty="0" err="1" smtClean="0"/>
              <a:t>AppComponent</a:t>
            </a:r>
            <a:r>
              <a:rPr lang="nl-NL" b="1" baseline="0" dirty="0" smtClean="0"/>
              <a:t> ect…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baseline="0" dirty="0" err="1" smtClean="0"/>
              <a:t>AppComponent</a:t>
            </a:r>
            <a:r>
              <a:rPr lang="nl-NL" b="1" baseline="0" dirty="0" smtClean="0"/>
              <a:t> is the </a:t>
            </a:r>
            <a:r>
              <a:rPr lang="nl-NL" b="1" baseline="0" dirty="0" err="1" smtClean="0"/>
              <a:t>parent</a:t>
            </a:r>
            <a:r>
              <a:rPr lang="nl-NL" b="1" baseline="0" dirty="0" smtClean="0"/>
              <a:t> of </a:t>
            </a:r>
            <a:r>
              <a:rPr lang="nl-NL" b="1" baseline="0" dirty="0" err="1" smtClean="0"/>
              <a:t>LoginComponent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and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GroceryListComponent</a:t>
            </a:r>
            <a:endParaRPr lang="nl-NL" b="1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baseline="0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74564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9.33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72048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u="sng" dirty="0" smtClean="0">
                <a:solidFill>
                  <a:schemeClr val="accent2"/>
                </a:solidFill>
              </a:rPr>
              <a:t>9.38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u="sng" dirty="0" smtClean="0">
              <a:solidFill>
                <a:schemeClr val="accent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u="sng" dirty="0" smtClean="0">
              <a:solidFill>
                <a:schemeClr val="accent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u="sng" dirty="0" smtClean="0">
                <a:solidFill>
                  <a:schemeClr val="accent2"/>
                </a:solidFill>
              </a:rPr>
              <a:t>Structuur</a:t>
            </a:r>
            <a:endParaRPr lang="nl-NL" b="1" u="sng" dirty="0" smtClean="0">
              <a:solidFill>
                <a:schemeClr val="accent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 smtClean="0">
              <a:solidFill>
                <a:schemeClr val="accent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 smtClean="0">
                <a:solidFill>
                  <a:schemeClr val="accent2"/>
                </a:solidFill>
              </a:rPr>
              <a:t>This</a:t>
            </a:r>
            <a:r>
              <a:rPr lang="nl-NL" dirty="0" smtClean="0">
                <a:solidFill>
                  <a:schemeClr val="accent2"/>
                </a:solidFill>
              </a:rPr>
              <a:t> class is </a:t>
            </a:r>
            <a:r>
              <a:rPr lang="nl-NL" dirty="0" err="1" smtClean="0">
                <a:solidFill>
                  <a:schemeClr val="accent2"/>
                </a:solidFill>
              </a:rPr>
              <a:t>written</a:t>
            </a:r>
            <a:r>
              <a:rPr lang="nl-NL" dirty="0" smtClean="0">
                <a:solidFill>
                  <a:schemeClr val="accent2"/>
                </a:solidFill>
              </a:rPr>
              <a:t> in </a:t>
            </a:r>
            <a:r>
              <a:rPr lang="nl-NL" b="1" dirty="0" smtClean="0">
                <a:solidFill>
                  <a:schemeClr val="accent2"/>
                </a:solidFill>
              </a:rPr>
              <a:t>Typescript!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dirty="0" smtClean="0">
              <a:solidFill>
                <a:schemeClr val="accent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dirty="0" smtClean="0">
              <a:solidFill>
                <a:schemeClr val="accent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u="sng" dirty="0" smtClean="0">
                <a:solidFill>
                  <a:schemeClr val="accent2"/>
                </a:solidFill>
              </a:rPr>
              <a:t>How </a:t>
            </a:r>
            <a:r>
              <a:rPr lang="nl-NL" u="sng" dirty="0" err="1" smtClean="0">
                <a:solidFill>
                  <a:schemeClr val="accent2"/>
                </a:solidFill>
              </a:rPr>
              <a:t>to</a:t>
            </a:r>
            <a:r>
              <a:rPr lang="nl-NL" u="sng" baseline="0" dirty="0" smtClean="0">
                <a:solidFill>
                  <a:schemeClr val="accent2"/>
                </a:solidFill>
              </a:rPr>
              <a:t> </a:t>
            </a:r>
            <a:r>
              <a:rPr lang="nl-NL" u="sng" baseline="0" dirty="0" err="1" smtClean="0">
                <a:solidFill>
                  <a:schemeClr val="accent2"/>
                </a:solidFill>
              </a:rPr>
              <a:t>convert</a:t>
            </a:r>
            <a:r>
              <a:rPr lang="nl-NL" u="sng" baseline="0" dirty="0" smtClean="0">
                <a:solidFill>
                  <a:schemeClr val="accent2"/>
                </a:solidFill>
              </a:rPr>
              <a:t> </a:t>
            </a:r>
            <a:r>
              <a:rPr lang="nl-NL" u="sng" baseline="0" dirty="0" err="1" smtClean="0">
                <a:solidFill>
                  <a:schemeClr val="accent2"/>
                </a:solidFill>
              </a:rPr>
              <a:t>this</a:t>
            </a:r>
            <a:r>
              <a:rPr lang="nl-NL" u="sng" baseline="0" dirty="0" smtClean="0">
                <a:solidFill>
                  <a:schemeClr val="accent2"/>
                </a:solidFill>
              </a:rPr>
              <a:t> </a:t>
            </a:r>
            <a:r>
              <a:rPr lang="nl-NL" b="1" u="sng" dirty="0" smtClean="0">
                <a:solidFill>
                  <a:schemeClr val="accent2"/>
                </a:solidFill>
              </a:rPr>
              <a:t>class</a:t>
            </a:r>
            <a:r>
              <a:rPr lang="nl-NL" u="sng" dirty="0" smtClean="0">
                <a:solidFill>
                  <a:schemeClr val="accent2"/>
                </a:solidFill>
              </a:rPr>
              <a:t> in a Component: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>
                <a:solidFill>
                  <a:schemeClr val="accent2"/>
                </a:solidFill>
              </a:rPr>
              <a:t>- </a:t>
            </a:r>
            <a:r>
              <a:rPr lang="nl-NL" dirty="0" err="1" smtClean="0">
                <a:solidFill>
                  <a:schemeClr val="accent2"/>
                </a:solidFill>
              </a:rPr>
              <a:t>You</a:t>
            </a:r>
            <a:r>
              <a:rPr lang="nl-NL" dirty="0" smtClean="0">
                <a:solidFill>
                  <a:schemeClr val="accent2"/>
                </a:solidFill>
              </a:rPr>
              <a:t> import the Typescript </a:t>
            </a:r>
            <a:r>
              <a:rPr lang="nl-NL" dirty="0" err="1" smtClean="0">
                <a:solidFill>
                  <a:schemeClr val="accent2"/>
                </a:solidFill>
              </a:rPr>
              <a:t>libraries</a:t>
            </a:r>
            <a:r>
              <a:rPr lang="nl-NL" dirty="0" smtClean="0">
                <a:solidFill>
                  <a:schemeClr val="accent2"/>
                </a:solidFill>
              </a:rPr>
              <a:t> </a:t>
            </a:r>
            <a:r>
              <a:rPr lang="nl-NL" dirty="0" err="1" smtClean="0">
                <a:solidFill>
                  <a:schemeClr val="accent2"/>
                </a:solidFill>
              </a:rPr>
              <a:t>from</a:t>
            </a:r>
            <a:r>
              <a:rPr lang="nl-NL" dirty="0" smtClean="0">
                <a:solidFill>
                  <a:schemeClr val="accent2"/>
                </a:solidFill>
              </a:rPr>
              <a:t> </a:t>
            </a:r>
            <a:r>
              <a:rPr lang="nl-NL" dirty="0" err="1" smtClean="0">
                <a:solidFill>
                  <a:schemeClr val="accent2"/>
                </a:solidFill>
              </a:rPr>
              <a:t>Angular</a:t>
            </a:r>
            <a:r>
              <a:rPr lang="nl-NL" dirty="0" smtClean="0">
                <a:solidFill>
                  <a:schemeClr val="accent2"/>
                </a:solidFill>
              </a:rPr>
              <a:t> ---&gt; a Component is </a:t>
            </a:r>
            <a:r>
              <a:rPr lang="nl-NL" dirty="0" err="1" smtClean="0">
                <a:solidFill>
                  <a:schemeClr val="accent2"/>
                </a:solidFill>
              </a:rPr>
              <a:t>imported</a:t>
            </a:r>
            <a:r>
              <a:rPr lang="nl-NL" dirty="0" smtClean="0">
                <a:solidFill>
                  <a:schemeClr val="accent2"/>
                </a:solidFill>
              </a:rPr>
              <a:t> </a:t>
            </a:r>
            <a:r>
              <a:rPr lang="nl-NL" dirty="0" err="1" smtClean="0">
                <a:solidFill>
                  <a:schemeClr val="accent2"/>
                </a:solidFill>
              </a:rPr>
              <a:t>here</a:t>
            </a:r>
            <a:endParaRPr lang="nl-NL" dirty="0" smtClean="0">
              <a:solidFill>
                <a:schemeClr val="accent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>
                <a:solidFill>
                  <a:schemeClr val="accent2"/>
                </a:solidFill>
              </a:rPr>
              <a:t>- </a:t>
            </a:r>
            <a:r>
              <a:rPr lang="nl-NL" dirty="0" err="1" smtClean="0">
                <a:solidFill>
                  <a:schemeClr val="accent2"/>
                </a:solidFill>
              </a:rPr>
              <a:t>You</a:t>
            </a:r>
            <a:r>
              <a:rPr lang="nl-NL" baseline="0" dirty="0" smtClean="0">
                <a:solidFill>
                  <a:schemeClr val="accent2"/>
                </a:solidFill>
              </a:rPr>
              <a:t> </a:t>
            </a:r>
            <a:r>
              <a:rPr lang="nl-NL" baseline="0" dirty="0" err="1" smtClean="0">
                <a:solidFill>
                  <a:schemeClr val="accent2"/>
                </a:solidFill>
              </a:rPr>
              <a:t>can</a:t>
            </a:r>
            <a:r>
              <a:rPr lang="nl-NL" baseline="0" dirty="0" smtClean="0">
                <a:solidFill>
                  <a:schemeClr val="accent2"/>
                </a:solidFill>
              </a:rPr>
              <a:t> </a:t>
            </a:r>
            <a:r>
              <a:rPr lang="nl-NL" baseline="0" dirty="0" err="1" smtClean="0">
                <a:solidFill>
                  <a:schemeClr val="accent2"/>
                </a:solidFill>
              </a:rPr>
              <a:t>now</a:t>
            </a:r>
            <a:r>
              <a:rPr lang="nl-NL" baseline="0" dirty="0" smtClean="0">
                <a:solidFill>
                  <a:schemeClr val="accent2"/>
                </a:solidFill>
              </a:rPr>
              <a:t> </a:t>
            </a:r>
            <a:r>
              <a:rPr lang="nl-NL" baseline="0" dirty="0" err="1" smtClean="0">
                <a:solidFill>
                  <a:schemeClr val="accent2"/>
                </a:solidFill>
              </a:rPr>
              <a:t>convert</a:t>
            </a:r>
            <a:r>
              <a:rPr lang="nl-NL" baseline="0" dirty="0" smtClean="0">
                <a:solidFill>
                  <a:schemeClr val="accent2"/>
                </a:solidFill>
              </a:rPr>
              <a:t> the </a:t>
            </a:r>
            <a:r>
              <a:rPr lang="nl-NL" b="1" u="sng" dirty="0" smtClean="0">
                <a:solidFill>
                  <a:schemeClr val="accent2"/>
                </a:solidFill>
              </a:rPr>
              <a:t>class </a:t>
            </a:r>
            <a:r>
              <a:rPr lang="nl-NL" baseline="0" dirty="0" smtClean="0">
                <a:solidFill>
                  <a:schemeClr val="accent2"/>
                </a:solidFill>
              </a:rPr>
              <a:t>in a Component </a:t>
            </a:r>
            <a:r>
              <a:rPr lang="nl-NL" baseline="0" dirty="0" err="1" smtClean="0">
                <a:solidFill>
                  <a:schemeClr val="accent2"/>
                </a:solidFill>
              </a:rPr>
              <a:t>with</a:t>
            </a:r>
            <a:r>
              <a:rPr lang="nl-NL" baseline="0" dirty="0" smtClean="0">
                <a:solidFill>
                  <a:schemeClr val="accent2"/>
                </a:solidFill>
              </a:rPr>
              <a:t> the</a:t>
            </a:r>
            <a:r>
              <a:rPr lang="nl-NL" dirty="0" smtClean="0">
                <a:solidFill>
                  <a:schemeClr val="accent2"/>
                </a:solidFill>
              </a:rPr>
              <a:t> @Component </a:t>
            </a:r>
            <a:r>
              <a:rPr lang="nl-NL" dirty="0" err="1" smtClean="0">
                <a:solidFill>
                  <a:schemeClr val="accent2"/>
                </a:solidFill>
              </a:rPr>
              <a:t>annotation</a:t>
            </a:r>
            <a:endParaRPr lang="nl-NL" dirty="0" smtClean="0">
              <a:solidFill>
                <a:schemeClr val="accent2"/>
              </a:solidFill>
            </a:endParaRPr>
          </a:p>
          <a:p>
            <a:pPr marL="0" marR="0" lvl="0" indent="0">
              <a:lnSpc>
                <a:spcPts val="21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/>
              <a:buNone/>
              <a:tabLst>
                <a:tab pos="457200" algn="l"/>
              </a:tabLst>
            </a:pPr>
            <a:r>
              <a:rPr lang="nl-NL" dirty="0" smtClean="0">
                <a:solidFill>
                  <a:schemeClr val="accent2"/>
                </a:solidFill>
              </a:rPr>
              <a:t>- </a:t>
            </a:r>
            <a:r>
              <a:rPr lang="en-US" sz="1100" b="1" dirty="0" err="1" smtClean="0">
                <a:solidFill>
                  <a:srgbClr val="5C707A"/>
                </a:solidFill>
                <a:effectLst/>
                <a:latin typeface="Monaco"/>
                <a:ea typeface="ＭＳ 明朝"/>
                <a:cs typeface="Courier"/>
              </a:rPr>
              <a:t>templateUrl</a:t>
            </a:r>
            <a:r>
              <a:rPr lang="en-US" dirty="0" smtClean="0">
                <a:solidFill>
                  <a:srgbClr val="1A2326"/>
                </a:solidFill>
                <a:effectLst/>
                <a:latin typeface="Helvetica Neue Light"/>
                <a:ea typeface="ＭＳ 明朝"/>
                <a:cs typeface="Times New Roman"/>
              </a:rPr>
              <a:t> - the address of this component's template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aseline="0" dirty="0" smtClean="0">
              <a:solidFill>
                <a:schemeClr val="accent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400" b="1" u="sng" baseline="0" dirty="0" smtClean="0">
                <a:solidFill>
                  <a:schemeClr val="accent2"/>
                </a:solidFill>
              </a:rPr>
              <a:t>How does </a:t>
            </a:r>
            <a:r>
              <a:rPr lang="nl-NL" sz="1400" b="1" u="sng" baseline="0" dirty="0" err="1" smtClean="0">
                <a:solidFill>
                  <a:schemeClr val="accent2"/>
                </a:solidFill>
              </a:rPr>
              <a:t>this</a:t>
            </a:r>
            <a:r>
              <a:rPr lang="nl-NL" sz="1400" b="1" u="sng" baseline="0" dirty="0" smtClean="0">
                <a:solidFill>
                  <a:schemeClr val="accent2"/>
                </a:solidFill>
              </a:rPr>
              <a:t> </a:t>
            </a:r>
            <a:r>
              <a:rPr lang="nl-NL" sz="1400" b="1" u="sng" baseline="0" dirty="0" err="1" smtClean="0">
                <a:solidFill>
                  <a:schemeClr val="accent2"/>
                </a:solidFill>
              </a:rPr>
              <a:t>work</a:t>
            </a:r>
            <a:r>
              <a:rPr lang="nl-NL" sz="1400" b="1" u="sng" baseline="0" dirty="0" smtClean="0">
                <a:solidFill>
                  <a:schemeClr val="accent2"/>
                </a:solidFill>
              </a:rPr>
              <a:t> in action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400" b="1" u="sng" baseline="0" dirty="0" err="1" smtClean="0">
                <a:solidFill>
                  <a:schemeClr val="accent2"/>
                </a:solidFill>
              </a:rPr>
              <a:t>With</a:t>
            </a:r>
            <a:r>
              <a:rPr lang="nl-NL" sz="1400" b="1" u="sng" baseline="0" dirty="0" smtClean="0">
                <a:solidFill>
                  <a:schemeClr val="accent2"/>
                </a:solidFill>
              </a:rPr>
              <a:t> the </a:t>
            </a:r>
            <a:r>
              <a:rPr lang="nl-NL" sz="1400" b="1" u="sng" baseline="0" dirty="0" err="1" smtClean="0">
                <a:solidFill>
                  <a:schemeClr val="accent2"/>
                </a:solidFill>
              </a:rPr>
              <a:t>selector</a:t>
            </a:r>
            <a:r>
              <a:rPr lang="nl-NL" sz="1400" b="1" u="sng" baseline="0" dirty="0" smtClean="0">
                <a:solidFill>
                  <a:schemeClr val="accent2"/>
                </a:solidFill>
              </a:rPr>
              <a:t> </a:t>
            </a:r>
            <a:r>
              <a:rPr lang="nl-NL" sz="1400" b="1" u="sng" baseline="0" dirty="0" err="1" smtClean="0">
                <a:solidFill>
                  <a:schemeClr val="accent2"/>
                </a:solidFill>
              </a:rPr>
              <a:t>you</a:t>
            </a:r>
            <a:r>
              <a:rPr lang="nl-NL" sz="1400" b="1" u="sng" baseline="0" dirty="0" smtClean="0">
                <a:solidFill>
                  <a:schemeClr val="accent2"/>
                </a:solidFill>
              </a:rPr>
              <a:t> </a:t>
            </a:r>
            <a:r>
              <a:rPr lang="nl-NL" sz="1400" b="1" u="sng" baseline="0" dirty="0" err="1" smtClean="0">
                <a:solidFill>
                  <a:schemeClr val="accent2"/>
                </a:solidFill>
              </a:rPr>
              <a:t>can</a:t>
            </a:r>
            <a:r>
              <a:rPr lang="nl-NL" sz="1400" b="1" u="sng" baseline="0" dirty="0" smtClean="0">
                <a:solidFill>
                  <a:schemeClr val="accent2"/>
                </a:solidFill>
              </a:rPr>
              <a:t> </a:t>
            </a:r>
            <a:r>
              <a:rPr lang="nl-NL" sz="1400" b="1" u="sng" baseline="0" dirty="0" err="1" smtClean="0">
                <a:solidFill>
                  <a:schemeClr val="accent2"/>
                </a:solidFill>
              </a:rPr>
              <a:t>instantiate</a:t>
            </a:r>
            <a:r>
              <a:rPr lang="nl-NL" sz="1400" b="1" u="sng" baseline="0" dirty="0" smtClean="0">
                <a:solidFill>
                  <a:schemeClr val="accent2"/>
                </a:solidFill>
              </a:rPr>
              <a:t> </a:t>
            </a:r>
            <a:r>
              <a:rPr lang="nl-NL" sz="1400" b="1" u="sng" baseline="0" dirty="0" err="1" smtClean="0">
                <a:solidFill>
                  <a:schemeClr val="accent2"/>
                </a:solidFill>
              </a:rPr>
              <a:t>and</a:t>
            </a:r>
            <a:r>
              <a:rPr lang="nl-NL" sz="1400" b="1" u="sng" baseline="0" dirty="0" smtClean="0">
                <a:solidFill>
                  <a:schemeClr val="accent2"/>
                </a:solidFill>
              </a:rPr>
              <a:t> call the component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CSS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selector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nl-N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nl-NL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l-N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>
                <a:solidFill>
                  <a:srgbClr val="1A2326"/>
                </a:solidFill>
                <a:effectLst/>
                <a:latin typeface="Helvetica Neue Light"/>
                <a:ea typeface="Times New Roman"/>
                <a:cs typeface="Times New Roman"/>
              </a:rPr>
              <a:t>component where it finds a </a:t>
            </a:r>
            <a:r>
              <a:rPr lang="en-US" sz="1100" dirty="0" smtClean="0">
                <a:solidFill>
                  <a:srgbClr val="5C707A"/>
                </a:solidFill>
                <a:effectLst/>
                <a:latin typeface="Monaco"/>
                <a:ea typeface="ＭＳ 明朝"/>
                <a:cs typeface="Courier"/>
              </a:rPr>
              <a:t>&lt;grocery-list&gt;</a:t>
            </a:r>
            <a:r>
              <a:rPr lang="en-US" dirty="0" smtClean="0">
                <a:solidFill>
                  <a:srgbClr val="1A2326"/>
                </a:solidFill>
                <a:effectLst/>
                <a:latin typeface="Helvetica Neue Light"/>
                <a:ea typeface="Times New Roman"/>
                <a:cs typeface="Times New Roman"/>
              </a:rPr>
              <a:t> tag in </a:t>
            </a:r>
            <a:r>
              <a:rPr lang="en-US" b="1" i="1" dirty="0" smtClean="0">
                <a:solidFill>
                  <a:srgbClr val="1A2326"/>
                </a:solidFill>
                <a:effectLst/>
                <a:latin typeface="Helvetica Neue Light"/>
                <a:ea typeface="Times New Roman"/>
                <a:cs typeface="Times New Roman"/>
              </a:rPr>
              <a:t>parent</a:t>
            </a:r>
            <a:r>
              <a:rPr lang="en-US" dirty="0" smtClean="0">
                <a:solidFill>
                  <a:srgbClr val="1A2326"/>
                </a:solidFill>
                <a:effectLst/>
                <a:latin typeface="Helvetica Neue Light"/>
                <a:ea typeface="Times New Roman"/>
                <a:cs typeface="Times New Roman"/>
              </a:rPr>
              <a:t> HTML.</a:t>
            </a:r>
            <a:endParaRPr lang="nl-N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marR="0" lvl="0" indent="-342900">
              <a:lnSpc>
                <a:spcPts val="21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endParaRPr lang="en-US" dirty="0" smtClean="0">
              <a:solidFill>
                <a:srgbClr val="1A2326"/>
              </a:solidFill>
              <a:effectLst/>
              <a:latin typeface="Helvetica Neue Light"/>
              <a:ea typeface="ＭＳ 明朝"/>
              <a:cs typeface="Times New Roman"/>
            </a:endParaRPr>
          </a:p>
          <a:p>
            <a:pPr marL="0" marR="0" lvl="0" indent="0">
              <a:lnSpc>
                <a:spcPts val="21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/>
              <a:buNone/>
              <a:tabLst>
                <a:tab pos="457200" algn="l"/>
              </a:tabLst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 </a:t>
            </a:r>
            <a:r>
              <a:rPr lang="en-US" sz="1200" b="1" i="1" kern="1200" dirty="0" smtClean="0">
                <a:solidFill>
                  <a:srgbClr val="C00000"/>
                </a:solidFill>
                <a:effectLst/>
                <a:latin typeface="+mn-lt"/>
                <a:ea typeface="+mn-ea"/>
                <a:cs typeface="+mn-cs"/>
              </a:rPr>
              <a:t>export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 </a:t>
            </a:r>
            <a:r>
              <a:rPr lang="en-US" dirty="0" smtClean="0"/>
              <a:t>Component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so that you can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use it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rest of your application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>
              <a:lnSpc>
                <a:spcPts val="21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/>
              <a:buChar char=""/>
              <a:tabLst>
                <a:tab pos="457200" algn="l"/>
              </a:tabLst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>
              <a:lnSpc>
                <a:spcPts val="21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/>
              <a:buNone/>
              <a:tabLst>
                <a:tab pos="457200" algn="l"/>
              </a:tabLst>
            </a:pPr>
            <a:endParaRPr lang="en-US" dirty="0" smtClean="0">
              <a:effectLst/>
              <a:latin typeface="Cambria"/>
              <a:ea typeface="ＭＳ 明朝"/>
              <a:cs typeface="Times New Roman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7460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26 sec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5770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10.34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32824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10.45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0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2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 Turns the li element and its contents into a template, and uses that to instantiate a view for each item in list.</a:t>
            </a:r>
            <a:endParaRPr lang="nl-NL" sz="20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sz="2000" b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sz="2000" b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sz="2000" b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2000" b="0" dirty="0" smtClean="0"/>
              <a:t>https://angular.io/docs/ts/latest/guide/template-syntax.html#!#star-template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2000" b="1" dirty="0" smtClean="0"/>
              <a:t>*</a:t>
            </a:r>
            <a:r>
              <a:rPr lang="nl-NL" dirty="0" err="1" smtClean="0"/>
              <a:t>ng-for</a:t>
            </a:r>
            <a:r>
              <a:rPr lang="nl-NL" dirty="0" smtClean="0"/>
              <a:t> – </a:t>
            </a:r>
            <a:r>
              <a:rPr lang="nl-NL" dirty="0" err="1" smtClean="0"/>
              <a:t>Why</a:t>
            </a:r>
            <a:r>
              <a:rPr lang="nl-NL" dirty="0" smtClean="0"/>
              <a:t>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22563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b="1" dirty="0" smtClean="0"/>
              <a:t>11.31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</a:t>
            </a:r>
            <a:r>
              <a:rPr lang="nl-NL" dirty="0" err="1" smtClean="0">
                <a:hlinkClick r:id="rId3"/>
              </a:rPr>
              <a:t>NativeScript’s</a:t>
            </a:r>
            <a:r>
              <a:rPr lang="nl-NL" dirty="0" smtClean="0">
                <a:hlinkClick r:id="rId3"/>
              </a:rPr>
              <a:t> UI </a:t>
            </a:r>
            <a:r>
              <a:rPr lang="nl-NL" dirty="0" err="1" smtClean="0">
                <a:hlinkClick r:id="rId3"/>
              </a:rPr>
              <a:t>components</a:t>
            </a:r>
            <a:r>
              <a:rPr lang="nl-NL" dirty="0" smtClean="0">
                <a:hlinkClick r:id="rId3"/>
              </a:rPr>
              <a:t> </a:t>
            </a:r>
            <a:r>
              <a:rPr lang="nl-NL" dirty="0" err="1" smtClean="0"/>
              <a:t>instead</a:t>
            </a:r>
            <a:r>
              <a:rPr lang="nl-NL" dirty="0" smtClean="0"/>
              <a:t> of </a:t>
            </a:r>
            <a:r>
              <a:rPr lang="en-US" dirty="0" smtClean="0"/>
              <a:t>browser-based HTML-elements</a:t>
            </a:r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95005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ts val="21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/>
              <a:buNone/>
              <a:tabLst>
                <a:tab pos="457200" algn="l"/>
              </a:tabLst>
            </a:pPr>
            <a:r>
              <a:rPr lang="en-US" b="1" dirty="0" smtClean="0">
                <a:effectLst/>
                <a:latin typeface="Cambria"/>
                <a:ea typeface="ＭＳ 明朝"/>
                <a:cs typeface="Times New Roman"/>
              </a:rPr>
              <a:t>11.36</a:t>
            </a:r>
          </a:p>
          <a:p>
            <a:pPr marL="0" marR="0" lvl="0" indent="0">
              <a:lnSpc>
                <a:spcPts val="21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/>
              <a:buNone/>
              <a:tabLst>
                <a:tab pos="457200" algn="l"/>
              </a:tabLst>
            </a:pPr>
            <a:endParaRPr lang="en-US" dirty="0" smtClean="0">
              <a:effectLst/>
              <a:latin typeface="Cambria"/>
              <a:ea typeface="ＭＳ 明朝"/>
              <a:cs typeface="Times New Roman"/>
            </a:endParaRPr>
          </a:p>
          <a:p>
            <a:pPr marL="0" marR="0" lvl="0" indent="0">
              <a:lnSpc>
                <a:spcPts val="2100"/>
              </a:lnSpc>
              <a:spcBef>
                <a:spcPts val="0"/>
              </a:spcBef>
              <a:spcAft>
                <a:spcPts val="1200"/>
              </a:spcAft>
              <a:buSzPts val="1000"/>
              <a:buFont typeface="Symbol"/>
              <a:buNone/>
              <a:tabLst>
                <a:tab pos="457200" algn="l"/>
              </a:tabLst>
            </a:pPr>
            <a:r>
              <a:rPr lang="en-US" dirty="0" smtClean="0">
                <a:effectLst/>
                <a:latin typeface="Cambria"/>
                <a:ea typeface="ＭＳ 明朝"/>
                <a:cs typeface="Times New Roman"/>
              </a:rPr>
              <a:t>The </a:t>
            </a:r>
            <a:r>
              <a:rPr lang="en-US" dirty="0" smtClean="0">
                <a:effectLst/>
                <a:latin typeface="Cambria"/>
                <a:ea typeface="ＭＳ 明朝"/>
                <a:cs typeface="Times New Roman"/>
              </a:rPr>
              <a:t>component is still the same in </a:t>
            </a:r>
            <a:r>
              <a:rPr lang="en-US" dirty="0" err="1" smtClean="0">
                <a:effectLst/>
                <a:latin typeface="Cambria"/>
                <a:ea typeface="ＭＳ 明朝"/>
                <a:cs typeface="Times New Roman"/>
              </a:rPr>
              <a:t>NativeScript</a:t>
            </a:r>
            <a:endParaRPr lang="en-US" dirty="0" smtClean="0">
              <a:effectLst/>
              <a:latin typeface="Cambria"/>
              <a:ea typeface="ＭＳ 明朝"/>
              <a:cs typeface="Times New Roman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80497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l-NL" b="1" dirty="0" smtClean="0"/>
              <a:t>11.41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 err="1" smtClean="0"/>
              <a:t>Usage</a:t>
            </a:r>
            <a:r>
              <a:rPr lang="nl-NL" dirty="0" smtClean="0"/>
              <a:t>: </a:t>
            </a:r>
            <a:r>
              <a:rPr lang="nl-NL" b="1" dirty="0" err="1" smtClean="0"/>
              <a:t>NativeScript</a:t>
            </a:r>
            <a:r>
              <a:rPr lang="nl-NL" b="1" dirty="0" smtClean="0"/>
              <a:t> UI </a:t>
            </a:r>
            <a:r>
              <a:rPr lang="nl-NL" b="1" dirty="0" err="1" smtClean="0"/>
              <a:t>Widgets</a:t>
            </a:r>
            <a:endParaRPr lang="nl-NL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REUSE of *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ngFOR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10215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12.01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1686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smtClean="0">
                <a:solidFill>
                  <a:srgbClr val="C00000"/>
                </a:solidFill>
              </a:rPr>
              <a:t>12.21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dirty="0" smtClean="0">
              <a:solidFill>
                <a:srgbClr val="C0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smtClean="0">
                <a:solidFill>
                  <a:srgbClr val="C00000"/>
                </a:solidFill>
              </a:rPr>
              <a:t>Share</a:t>
            </a:r>
            <a:r>
              <a:rPr lang="nl-NL" b="1" dirty="0" smtClean="0"/>
              <a:t> </a:t>
            </a:r>
            <a:r>
              <a:rPr lang="nl-NL" b="1" dirty="0" err="1" smtClean="0"/>
              <a:t>Angular</a:t>
            </a:r>
            <a:r>
              <a:rPr lang="nl-NL" b="1" dirty="0" smtClean="0"/>
              <a:t>-code </a:t>
            </a:r>
            <a:r>
              <a:rPr lang="nl-NL" b="1" dirty="0" err="1" smtClean="0"/>
              <a:t>between</a:t>
            </a:r>
            <a:r>
              <a:rPr lang="nl-NL" b="1" dirty="0" smtClean="0"/>
              <a:t> </a:t>
            </a:r>
            <a:r>
              <a:rPr lang="nl-NL" b="1" dirty="0" err="1" smtClean="0"/>
              <a:t>NativeScript</a:t>
            </a:r>
            <a:r>
              <a:rPr lang="nl-NL" b="1" dirty="0" smtClean="0"/>
              <a:t> </a:t>
            </a:r>
            <a:r>
              <a:rPr lang="nl-NL" b="1" dirty="0" err="1" smtClean="0"/>
              <a:t>and</a:t>
            </a:r>
            <a:r>
              <a:rPr lang="nl-NL" b="1" dirty="0" smtClean="0"/>
              <a:t> </a:t>
            </a:r>
            <a:r>
              <a:rPr lang="nl-NL" b="1" dirty="0" err="1" smtClean="0"/>
              <a:t>webapp</a:t>
            </a:r>
            <a:r>
              <a:rPr lang="nl-NL" b="1" dirty="0" smtClean="0"/>
              <a:t>!!! </a:t>
            </a:r>
            <a:r>
              <a:rPr lang="nl-NL" b="1" dirty="0" smtClean="0">
                <a:sym typeface="Wingdings" panose="05000000000000000000" pitchFamily="2" charset="2"/>
              </a:rPr>
              <a:t> </a:t>
            </a:r>
            <a:r>
              <a:rPr lang="nl-NL" b="1" dirty="0" err="1" smtClean="0">
                <a:sym typeface="Wingdings" panose="05000000000000000000" pitchFamily="2" charset="2"/>
              </a:rPr>
              <a:t>one</a:t>
            </a:r>
            <a:r>
              <a:rPr lang="nl-NL" b="1" dirty="0" smtClean="0">
                <a:sym typeface="Wingdings" panose="05000000000000000000" pitchFamily="2" charset="2"/>
              </a:rPr>
              <a:t> code base </a:t>
            </a:r>
            <a:r>
              <a:rPr lang="nl-NL" b="1" dirty="0" err="1" smtClean="0">
                <a:sym typeface="Wingdings" panose="05000000000000000000" pitchFamily="2" charset="2"/>
              </a:rPr>
              <a:t>to</a:t>
            </a:r>
            <a:r>
              <a:rPr lang="nl-NL" b="1" dirty="0" smtClean="0">
                <a:sym typeface="Wingdings" panose="05000000000000000000" pitchFamily="2" charset="2"/>
              </a:rPr>
              <a:t> </a:t>
            </a:r>
            <a:r>
              <a:rPr lang="nl-NL" b="1" dirty="0" err="1" smtClean="0">
                <a:sym typeface="Wingdings" panose="05000000000000000000" pitchFamily="2" charset="2"/>
              </a:rPr>
              <a:t>maintain</a:t>
            </a:r>
            <a:endParaRPr lang="nl-NL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err="1" smtClean="0"/>
              <a:t>Less</a:t>
            </a:r>
            <a:r>
              <a:rPr lang="nl-NL" b="1" dirty="0" smtClean="0"/>
              <a:t> code </a:t>
            </a:r>
            <a:r>
              <a:rPr lang="nl-NL" b="1" dirty="0" err="1" smtClean="0"/>
              <a:t>for</a:t>
            </a:r>
            <a:r>
              <a:rPr lang="nl-NL" b="1" dirty="0" smtClean="0"/>
              <a:t> building native</a:t>
            </a:r>
            <a:r>
              <a:rPr lang="nl-NL" b="1" baseline="0" dirty="0" smtClean="0"/>
              <a:t> </a:t>
            </a:r>
            <a:r>
              <a:rPr lang="nl-NL" b="1" baseline="0" dirty="0" err="1" smtClean="0"/>
              <a:t>apps</a:t>
            </a:r>
            <a:r>
              <a:rPr lang="nl-NL" b="1" baseline="0" dirty="0" smtClean="0"/>
              <a:t> in Android or IOS</a:t>
            </a:r>
            <a:endParaRPr lang="nl-NL" b="1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68048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12.38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75757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13.22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87776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13.36</a:t>
            </a:r>
          </a:p>
          <a:p>
            <a:endParaRPr lang="nl-NL" b="1" dirty="0" smtClean="0"/>
          </a:p>
          <a:p>
            <a:r>
              <a:rPr lang="nl-NL" b="1" dirty="0" err="1" smtClean="0"/>
              <a:t>Rewrite</a:t>
            </a:r>
            <a:r>
              <a:rPr lang="nl-NL" b="1" dirty="0" smtClean="0"/>
              <a:t> </a:t>
            </a:r>
            <a:r>
              <a:rPr lang="nl-NL" b="1" dirty="0" err="1" smtClean="0"/>
              <a:t>this</a:t>
            </a:r>
            <a:r>
              <a:rPr lang="nl-NL" b="1" dirty="0" smtClean="0"/>
              <a:t> component</a:t>
            </a:r>
            <a:r>
              <a:rPr lang="nl-NL" b="1" baseline="0" dirty="0" smtClean="0"/>
              <a:t> </a:t>
            </a:r>
            <a:r>
              <a:rPr lang="nl-NL" b="1" baseline="0" dirty="0" smtClean="0">
                <a:sym typeface="Wingdings" panose="05000000000000000000" pitchFamily="2" charset="2"/>
              </a:rPr>
              <a:t> change </a:t>
            </a:r>
            <a:r>
              <a:rPr lang="nl-NL" b="1" baseline="0" dirty="0" err="1" smtClean="0">
                <a:sym typeface="Wingdings" panose="05000000000000000000" pitchFamily="2" charset="2"/>
              </a:rPr>
              <a:t>inline</a:t>
            </a:r>
            <a:r>
              <a:rPr lang="nl-NL" b="1" baseline="0" dirty="0" smtClean="0">
                <a:sym typeface="Wingdings" panose="05000000000000000000" pitchFamily="2" charset="2"/>
              </a:rPr>
              <a:t> template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6758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smtClean="0"/>
              <a:t>32 sec</a:t>
            </a:r>
          </a:p>
          <a:p>
            <a:endParaRPr lang="nl-NL" dirty="0" smtClean="0"/>
          </a:p>
          <a:p>
            <a:endParaRPr lang="nl-NL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 </a:t>
            </a:r>
            <a:r>
              <a:rPr lang="nl-NL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ones</a:t>
            </a:r>
            <a:r>
              <a:rPr lang="nl-NL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JS, run </a:t>
            </a:r>
            <a:r>
              <a:rPr lang="nl-NL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everywhere</a:t>
            </a:r>
            <a:r>
              <a:rPr lang="nl-NL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endParaRPr lang="nl-NL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CODE BASE = JavaScript</a:t>
            </a:r>
            <a:endParaRPr lang="nl-NL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b="1" dirty="0" smtClean="0"/>
          </a:p>
          <a:p>
            <a:endParaRPr lang="nl-NL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13738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14.14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14020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 smtClean="0"/>
          </a:p>
          <a:p>
            <a:endParaRPr lang="nl-NL" dirty="0" smtClean="0"/>
          </a:p>
          <a:p>
            <a:r>
              <a:rPr lang="nl-NL" b="1" dirty="0" smtClean="0"/>
              <a:t>15</a:t>
            </a:r>
            <a:r>
              <a:rPr lang="nl-NL" b="1" baseline="0" dirty="0" smtClean="0"/>
              <a:t> min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87676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16.15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20011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16.47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48564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1" dirty="0" smtClean="0">
                <a:solidFill>
                  <a:srgbClr val="FF0000"/>
                </a:solidFill>
              </a:rPr>
              <a:t>17 min  t/m   17.35</a:t>
            </a:r>
            <a:endParaRPr lang="nl-NL" sz="12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605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baseline="0" dirty="0" smtClean="0">
                <a:solidFill>
                  <a:srgbClr val="FF0000"/>
                </a:solidFill>
                <a:sym typeface="Wingdings" panose="05000000000000000000" pitchFamily="2" charset="2"/>
              </a:rPr>
              <a:t>45 sec</a:t>
            </a:r>
            <a:endParaRPr lang="en-US" sz="4800" b="1" dirty="0" smtClean="0">
              <a:solidFill>
                <a:srgbClr val="FF0000"/>
              </a:solidFill>
            </a:endParaRPr>
          </a:p>
          <a:p>
            <a:pPr marL="0" indent="0" algn="l">
              <a:buNone/>
            </a:pPr>
            <a:endParaRPr lang="en-US" sz="4800" b="1" dirty="0" smtClean="0">
              <a:solidFill>
                <a:schemeClr val="accent2"/>
              </a:solidFill>
            </a:endParaRPr>
          </a:p>
          <a:p>
            <a:pPr marL="0" indent="0" algn="l">
              <a:buNone/>
            </a:pPr>
            <a:endParaRPr lang="en-US" sz="4800" b="1" dirty="0" smtClean="0">
              <a:solidFill>
                <a:schemeClr val="accent2"/>
              </a:solidFill>
            </a:endParaRPr>
          </a:p>
          <a:p>
            <a:pPr marL="0" indent="0" algn="l">
              <a:buNone/>
            </a:pPr>
            <a:r>
              <a:rPr lang="en-US" sz="4800" b="1" dirty="0" smtClean="0">
                <a:solidFill>
                  <a:schemeClr val="accent2"/>
                </a:solidFill>
              </a:rPr>
              <a:t>Direct </a:t>
            </a:r>
            <a:r>
              <a:rPr lang="en-US" sz="4800" b="1" dirty="0" smtClean="0">
                <a:solidFill>
                  <a:schemeClr val="accent2"/>
                </a:solidFill>
              </a:rPr>
              <a:t>access </a:t>
            </a:r>
            <a:r>
              <a:rPr lang="en-US" b="1" dirty="0" smtClean="0">
                <a:solidFill>
                  <a:srgbClr val="FF0000"/>
                </a:solidFill>
              </a:rPr>
              <a:t>to native APIs via JavaScript </a:t>
            </a:r>
            <a:r>
              <a:rPr lang="en-US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better performance</a:t>
            </a:r>
            <a:r>
              <a:rPr lang="en-US" b="1" baseline="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b="1" baseline="0" dirty="0" smtClean="0">
                <a:solidFill>
                  <a:srgbClr val="FF0000"/>
                </a:solidFill>
                <a:sym typeface="Wingdings" panose="05000000000000000000" pitchFamily="2" charset="2"/>
              </a:rPr>
              <a:t>!</a:t>
            </a:r>
          </a:p>
          <a:p>
            <a:pPr marL="0" indent="0" algn="l">
              <a:buNone/>
            </a:pPr>
            <a:endParaRPr lang="en-US" b="1" baseline="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 algn="l">
              <a:buNone/>
            </a:pPr>
            <a:endParaRPr lang="en-US" b="1" baseline="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9896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1.27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70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1.57 sec</a:t>
            </a:r>
            <a:endParaRPr lang="nl-NL" b="1" dirty="0" smtClean="0"/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plugin is any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 that exposes a native API via JavaScript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err="1" smtClean="0"/>
              <a:t>Cocoapods</a:t>
            </a:r>
            <a:r>
              <a:rPr lang="en-US" b="1" dirty="0" smtClean="0"/>
              <a:t>  = Dependency manager for Swift / </a:t>
            </a:r>
            <a:r>
              <a:rPr lang="en-US" b="1" dirty="0" err="1" smtClean="0"/>
              <a:t>ObjC</a:t>
            </a:r>
            <a:endParaRPr lang="en-US" b="1" dirty="0" smtClean="0"/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develop for iOS, you can quickly add third-party libraries to your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projects via the 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CocoaPods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dependency manager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1635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-NL" dirty="0" smtClean="0"/>
              <a:t>2.06</a:t>
            </a:r>
            <a:endParaRPr dirty="0"/>
          </a:p>
        </p:txBody>
      </p:sp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10085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smtClean="0"/>
              <a:t>2.19</a:t>
            </a:r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2394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5-3-2017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0783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5-3-2017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5112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5-3-2017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0884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 algn="ctr">
              <a:defRPr sz="4800" b="1" i="0" baseline="0">
                <a:solidFill>
                  <a:srgbClr val="FFC000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0" y="1800225"/>
            <a:ext cx="11337925" cy="3544888"/>
          </a:xfrm>
        </p:spPr>
        <p:txBody>
          <a:bodyPr/>
          <a:lstStyle>
            <a:lvl2pPr marL="182880" indent="182880">
              <a:defRPr sz="4000"/>
            </a:lvl2pPr>
            <a:lvl3pPr marL="365760" indent="365760">
              <a:lnSpc>
                <a:spcPct val="100000"/>
              </a:lnSpc>
              <a:defRPr sz="2800" baseline="0"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08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5-3-2017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8529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5-3-2017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1493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5-3-2017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7420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5-3-2017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6011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5-3-2017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8135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5-3-2017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0902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5-3-2017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806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CF221-3FBE-4144-B750-6E7D4A4AFCFA}" type="datetimeFigureOut">
              <a:rPr lang="nl-NL" smtClean="0"/>
              <a:t>5-3-2017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7677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CF221-3FBE-4144-B750-6E7D4A4AFCFA}" type="datetimeFigureOut">
              <a:rPr lang="nl-NL" smtClean="0"/>
              <a:t>5-3-2017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56285-47B5-4F38-8407-2294D8B5120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322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244" y="566188"/>
            <a:ext cx="9691511" cy="54022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3998" y="5080000"/>
            <a:ext cx="284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Peter Eijgermans</a:t>
            </a:r>
          </a:p>
          <a:p>
            <a:r>
              <a:rPr lang="nl-NL" dirty="0" smtClean="0"/>
              <a:t>ICT Consultant Ordina </a:t>
            </a:r>
            <a:r>
              <a:rPr lang="nl-NL" dirty="0" err="1" smtClean="0"/>
              <a:t>JTech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2917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+mn-lt"/>
              </a:rPr>
              <a:t>Not </a:t>
            </a:r>
            <a:r>
              <a:rPr lang="en-US" dirty="0" err="1" smtClean="0">
                <a:solidFill>
                  <a:srgbClr val="FFC000"/>
                </a:solidFill>
                <a:latin typeface="+mn-lt"/>
              </a:rPr>
              <a:t>Xamarin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2" y="1753332"/>
            <a:ext cx="11337925" cy="35448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b="1" u="sng" dirty="0" err="1" smtClean="0">
                <a:solidFill>
                  <a:schemeClr val="accent2"/>
                </a:solidFill>
              </a:rPr>
              <a:t>NativeScript</a:t>
            </a:r>
            <a:endParaRPr lang="en-US" sz="4000" b="1" u="sng" dirty="0" smtClean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endParaRPr lang="en-US" b="1" u="sng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dirty="0" smtClean="0"/>
              <a:t>100</a:t>
            </a:r>
            <a:r>
              <a:rPr lang="en-US" dirty="0"/>
              <a:t>% access to native APIs without writing </a:t>
            </a:r>
            <a:r>
              <a:rPr lang="en-US" dirty="0" smtClean="0"/>
              <a:t>bindings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No C#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89" y="419271"/>
            <a:ext cx="857808" cy="8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3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+mn-lt"/>
              </a:rPr>
              <a:t>Not React Native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787" y="1322874"/>
            <a:ext cx="11337925" cy="379931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US" b="1" u="sng" dirty="0" smtClean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sz="4300" b="1" u="sng" dirty="0" err="1" smtClean="0">
                <a:solidFill>
                  <a:schemeClr val="accent2"/>
                </a:solidFill>
              </a:rPr>
              <a:t>NativeScript</a:t>
            </a:r>
            <a:endParaRPr lang="en-US" sz="4300" b="1" u="sng" dirty="0" smtClean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endParaRPr lang="en-US" b="1" u="sng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dirty="0" err="1" smtClean="0"/>
              <a:t>NativeScript</a:t>
            </a:r>
            <a:r>
              <a:rPr lang="en-US" smtClean="0"/>
              <a:t>: “</a:t>
            </a:r>
            <a:r>
              <a:rPr lang="en-US" b="1" smtClean="0"/>
              <a:t>write </a:t>
            </a:r>
            <a:r>
              <a:rPr lang="en-US" b="1" dirty="0" smtClean="0"/>
              <a:t>ones run </a:t>
            </a:r>
            <a:r>
              <a:rPr lang="en-US" b="1" smtClean="0"/>
              <a:t>everywhere!”</a:t>
            </a:r>
            <a:endParaRPr lang="en-US" b="1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solidFill>
                  <a:srgbClr val="C00000"/>
                </a:solidFill>
              </a:rPr>
              <a:t>Use </a:t>
            </a:r>
            <a:r>
              <a:rPr lang="en-US" b="1" dirty="0" smtClean="0">
                <a:solidFill>
                  <a:srgbClr val="C00000"/>
                </a:solidFill>
              </a:rPr>
              <a:t>CSS</a:t>
            </a:r>
            <a:r>
              <a:rPr lang="en-US" dirty="0" smtClean="0">
                <a:solidFill>
                  <a:srgbClr val="C00000"/>
                </a:solidFill>
              </a:rPr>
              <a:t> for styling!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More productive </a:t>
            </a:r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b="1" dirty="0" err="1">
                <a:solidFill>
                  <a:srgbClr val="FFC000"/>
                </a:solidFill>
              </a:rPr>
              <a:t>TypeScript</a:t>
            </a:r>
            <a:r>
              <a:rPr lang="en-US" dirty="0" smtClean="0">
                <a:solidFill>
                  <a:srgbClr val="FFC000"/>
                </a:solidFill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150561" y="5122184"/>
            <a:ext cx="4225289" cy="1440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365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528" y="524044"/>
            <a:ext cx="6732651" cy="603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0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+mn-lt"/>
              </a:rPr>
              <a:t>Created and supported by </a:t>
            </a:r>
            <a:r>
              <a:rPr lang="en-US" dirty="0" err="1" smtClean="0">
                <a:solidFill>
                  <a:srgbClr val="FFC000"/>
                </a:solidFill>
                <a:latin typeface="+mn-lt"/>
              </a:rPr>
              <a:t>Telerik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263" y="1386919"/>
            <a:ext cx="12192000" cy="49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3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rgbClr val="FFC000"/>
                </a:solidFill>
                <a:latin typeface="+mn-lt"/>
              </a:rPr>
              <a:t>NativeScript</a:t>
            </a:r>
            <a:r>
              <a:rPr lang="en-US" dirty="0" smtClean="0">
                <a:solidFill>
                  <a:srgbClr val="FFC000"/>
                </a:solidFill>
                <a:latin typeface="+mn-lt"/>
              </a:rPr>
              <a:t> CLI requirements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pic>
        <p:nvPicPr>
          <p:cNvPr id="5" name="Picture 4" descr="android-logo-transparent-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41" y="2919335"/>
            <a:ext cx="1648599" cy="1648599"/>
          </a:xfrm>
          <a:prstGeom prst="rect">
            <a:avLst/>
          </a:prstGeom>
        </p:spPr>
      </p:pic>
      <p:pic>
        <p:nvPicPr>
          <p:cNvPr id="6" name="Picture 5" descr="200px-apple-logo-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05" y="4747730"/>
            <a:ext cx="1297778" cy="1589778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1482566" y="5259988"/>
            <a:ext cx="8421240" cy="8140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71500" marR="0" indent="-3886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1045028" marR="0" indent="-40494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531620" marR="0" indent="-43433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943100" marR="0" indent="-3886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471737" marR="0" indent="-46005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971800" marR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32004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6576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41148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182880" indent="0" algn="ctr">
              <a:buNone/>
            </a:pPr>
            <a:r>
              <a:rPr lang="en-US" dirty="0" err="1" smtClean="0"/>
              <a:t>Xcode</a:t>
            </a:r>
            <a:r>
              <a:rPr lang="en-US" dirty="0" smtClean="0"/>
              <a:t>, iOS SDK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782928" y="3328397"/>
            <a:ext cx="8120878" cy="8304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71500" marR="0" indent="-38862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1045028" marR="0" indent="-40494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A36FF"/>
              </a:buClr>
              <a:buFont typeface="Arial"/>
              <a:buChar char="•"/>
              <a:defRPr sz="32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531620" marR="0" indent="-43433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943100" marR="0" indent="-3886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471737" marR="0" indent="-46005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971800" marR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32004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6576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4114800" marR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CE600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182880" indent="0" algn="ctr">
              <a:buNone/>
            </a:pPr>
            <a:r>
              <a:rPr lang="en-US" dirty="0" smtClean="0"/>
              <a:t>JDK, Android SDK</a:t>
            </a:r>
          </a:p>
          <a:p>
            <a:pPr lvl="1"/>
            <a:endParaRPr lang="en-US" dirty="0"/>
          </a:p>
        </p:txBody>
      </p:sp>
      <p:pic>
        <p:nvPicPr>
          <p:cNvPr id="9" name="Picture 8" descr="Screen Shot 2015-01-30 at 1.28.3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2" y="1927490"/>
            <a:ext cx="54483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3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4800" b="1" dirty="0" err="1" smtClean="0">
                <a:solidFill>
                  <a:srgbClr val="FFC000"/>
                </a:solidFill>
                <a:latin typeface="+mn-lt"/>
              </a:rPr>
              <a:t>NativeScript</a:t>
            </a:r>
            <a:r>
              <a:rPr lang="nl-NL" sz="4800" b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nl-NL" sz="4800" b="1" dirty="0" err="1" smtClean="0">
                <a:solidFill>
                  <a:srgbClr val="FFC000"/>
                </a:solidFill>
                <a:latin typeface="+mn-lt"/>
              </a:rPr>
              <a:t>using</a:t>
            </a:r>
            <a:r>
              <a:rPr lang="nl-NL" sz="4800" b="1" dirty="0" smtClean="0">
                <a:solidFill>
                  <a:srgbClr val="FFC000"/>
                </a:solidFill>
                <a:latin typeface="+mn-lt"/>
              </a:rPr>
              <a:t> IOS-code</a:t>
            </a:r>
            <a:endParaRPr lang="nl-NL" sz="48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589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nl-NL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nl-NL" b="1" dirty="0" smtClean="0">
                <a:solidFill>
                  <a:srgbClr val="C00000"/>
                </a:solidFill>
              </a:rPr>
              <a:t>var </a:t>
            </a:r>
            <a:r>
              <a:rPr lang="nl-NL" b="1" dirty="0" err="1">
                <a:solidFill>
                  <a:srgbClr val="C00000"/>
                </a:solidFill>
              </a:rPr>
              <a:t>myAlert</a:t>
            </a:r>
            <a:r>
              <a:rPr lang="nl-NL" b="1" dirty="0">
                <a:solidFill>
                  <a:srgbClr val="C00000"/>
                </a:solidFill>
              </a:rPr>
              <a:t> = new </a:t>
            </a:r>
            <a:r>
              <a:rPr lang="nl-NL" b="1" dirty="0" err="1"/>
              <a:t>UIAlertView</a:t>
            </a:r>
            <a:r>
              <a:rPr lang="nl-NL" b="1" dirty="0" smtClean="0"/>
              <a:t>()</a:t>
            </a:r>
            <a:r>
              <a:rPr lang="nl-NL" b="1" dirty="0" smtClean="0">
                <a:solidFill>
                  <a:srgbClr val="C00000"/>
                </a:solidFill>
              </a:rPr>
              <a:t>;</a:t>
            </a:r>
          </a:p>
          <a:p>
            <a:pPr marL="0" indent="0">
              <a:buNone/>
            </a:pPr>
            <a:r>
              <a:rPr lang="nl-NL" b="1" dirty="0" err="1" smtClean="0">
                <a:solidFill>
                  <a:srgbClr val="C00000"/>
                </a:solidFill>
              </a:rPr>
              <a:t>myAlert.message</a:t>
            </a:r>
            <a:r>
              <a:rPr lang="nl-NL" b="1" dirty="0" smtClean="0">
                <a:solidFill>
                  <a:srgbClr val="C00000"/>
                </a:solidFill>
              </a:rPr>
              <a:t> </a:t>
            </a:r>
            <a:r>
              <a:rPr lang="nl-NL" b="1" dirty="0">
                <a:solidFill>
                  <a:srgbClr val="C00000"/>
                </a:solidFill>
              </a:rPr>
              <a:t>= "</a:t>
            </a:r>
            <a:r>
              <a:rPr lang="nl-NL" b="1" dirty="0" err="1">
                <a:solidFill>
                  <a:srgbClr val="C00000"/>
                </a:solidFill>
              </a:rPr>
              <a:t>NativeScript</a:t>
            </a:r>
            <a:r>
              <a:rPr lang="nl-NL" b="1" dirty="0">
                <a:solidFill>
                  <a:srgbClr val="C00000"/>
                </a:solidFill>
              </a:rPr>
              <a:t> </a:t>
            </a:r>
            <a:r>
              <a:rPr lang="nl-NL" b="1" dirty="0" err="1">
                <a:solidFill>
                  <a:srgbClr val="C00000"/>
                </a:solidFill>
              </a:rPr>
              <a:t>rocks</a:t>
            </a:r>
            <a:r>
              <a:rPr lang="nl-NL" b="1" dirty="0" smtClean="0">
                <a:solidFill>
                  <a:srgbClr val="C00000"/>
                </a:solidFill>
              </a:rPr>
              <a:t>!";</a:t>
            </a:r>
          </a:p>
          <a:p>
            <a:pPr marL="0" indent="0">
              <a:buNone/>
            </a:pPr>
            <a:r>
              <a:rPr lang="nl-NL" b="1" dirty="0" err="1" smtClean="0">
                <a:solidFill>
                  <a:srgbClr val="C00000"/>
                </a:solidFill>
              </a:rPr>
              <a:t>myAlert.show</a:t>
            </a:r>
            <a:r>
              <a:rPr lang="nl-NL" b="1" dirty="0">
                <a:solidFill>
                  <a:srgbClr val="C00000"/>
                </a:solidFill>
              </a:rPr>
              <a:t>();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981" y="1432533"/>
            <a:ext cx="2616925" cy="5137521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217" y="5734415"/>
            <a:ext cx="558029" cy="55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1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4800" b="1" dirty="0" err="1" smtClean="0">
                <a:solidFill>
                  <a:srgbClr val="FFC000"/>
                </a:solidFill>
                <a:latin typeface="+mn-lt"/>
              </a:rPr>
              <a:t>NativeScript</a:t>
            </a:r>
            <a:r>
              <a:rPr lang="nl-NL" sz="4800" b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nl-NL" sz="4800" b="1" dirty="0" err="1" smtClean="0">
                <a:solidFill>
                  <a:srgbClr val="FFC000"/>
                </a:solidFill>
                <a:latin typeface="+mn-lt"/>
              </a:rPr>
              <a:t>using</a:t>
            </a:r>
            <a:r>
              <a:rPr lang="nl-NL" sz="4800" b="1" dirty="0" smtClean="0">
                <a:solidFill>
                  <a:srgbClr val="FFC000"/>
                </a:solidFill>
                <a:latin typeface="+mn-lt"/>
              </a:rPr>
              <a:t> Android-code</a:t>
            </a:r>
            <a:endParaRPr lang="nl-NL" sz="48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nl-NL" b="1" dirty="0" smtClean="0">
                <a:solidFill>
                  <a:schemeClr val="accent2"/>
                </a:solidFill>
              </a:rPr>
              <a:t>var </a:t>
            </a:r>
            <a:r>
              <a:rPr lang="nl-NL" b="1" dirty="0" err="1">
                <a:solidFill>
                  <a:schemeClr val="accent2"/>
                </a:solidFill>
              </a:rPr>
              <a:t>myAlert</a:t>
            </a:r>
            <a:r>
              <a:rPr lang="nl-NL" b="1" dirty="0">
                <a:solidFill>
                  <a:schemeClr val="accent2"/>
                </a:solidFill>
              </a:rPr>
              <a:t> = new </a:t>
            </a:r>
            <a:r>
              <a:rPr lang="nl-NL" b="1" dirty="0" err="1" smtClean="0"/>
              <a:t>android.app.AlertDialog</a:t>
            </a:r>
            <a:r>
              <a:rPr lang="nl-NL" b="1" dirty="0" smtClean="0"/>
              <a:t>()</a:t>
            </a:r>
            <a:r>
              <a:rPr lang="nl-NL" b="1" dirty="0" smtClean="0">
                <a:solidFill>
                  <a:schemeClr val="accent2"/>
                </a:solidFill>
              </a:rPr>
              <a:t>;</a:t>
            </a:r>
            <a:endParaRPr lang="nl-NL" b="1" dirty="0">
              <a:solidFill>
                <a:schemeClr val="accent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nl-NL" b="1" dirty="0" err="1" smtClean="0">
                <a:solidFill>
                  <a:schemeClr val="accent2"/>
                </a:solidFill>
              </a:rPr>
              <a:t>myAlert.message</a:t>
            </a:r>
            <a:r>
              <a:rPr lang="nl-NL" b="1" dirty="0" smtClean="0">
                <a:solidFill>
                  <a:schemeClr val="accent2"/>
                </a:solidFill>
              </a:rPr>
              <a:t> </a:t>
            </a:r>
            <a:r>
              <a:rPr lang="nl-NL" b="1" dirty="0">
                <a:solidFill>
                  <a:schemeClr val="accent2"/>
                </a:solidFill>
              </a:rPr>
              <a:t>= "</a:t>
            </a:r>
            <a:r>
              <a:rPr lang="nl-NL" b="1" dirty="0" err="1">
                <a:solidFill>
                  <a:schemeClr val="accent2"/>
                </a:solidFill>
              </a:rPr>
              <a:t>NativeScript</a:t>
            </a:r>
            <a:r>
              <a:rPr lang="nl-NL" b="1" dirty="0">
                <a:solidFill>
                  <a:schemeClr val="accent2"/>
                </a:solidFill>
              </a:rPr>
              <a:t> </a:t>
            </a:r>
            <a:r>
              <a:rPr lang="nl-NL" b="1" dirty="0" err="1">
                <a:solidFill>
                  <a:schemeClr val="accent2"/>
                </a:solidFill>
              </a:rPr>
              <a:t>rocks</a:t>
            </a:r>
            <a:r>
              <a:rPr lang="nl-NL" b="1" dirty="0" smtClean="0">
                <a:solidFill>
                  <a:schemeClr val="accent2"/>
                </a:solidFill>
              </a:rPr>
              <a:t>!";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nl-NL" b="1" dirty="0" err="1" smtClean="0">
                <a:solidFill>
                  <a:schemeClr val="accent2"/>
                </a:solidFill>
              </a:rPr>
              <a:t>myAlert.show</a:t>
            </a:r>
            <a:r>
              <a:rPr lang="nl-NL" b="1" dirty="0">
                <a:solidFill>
                  <a:schemeClr val="accent2"/>
                </a:solidFill>
              </a:rPr>
              <a:t>();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176" y="2460326"/>
            <a:ext cx="1943987" cy="3962266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217" y="5734415"/>
            <a:ext cx="558029" cy="55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0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EG image-700D0851A1E7-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" y="486410"/>
            <a:ext cx="8457536" cy="560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3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" dirty="0">
                <a:solidFill>
                  <a:srgbClr val="FFC000"/>
                </a:solidFill>
                <a:latin typeface="+mn-lt"/>
                <a:ea typeface="Lato"/>
                <a:cs typeface="Lato"/>
                <a:sym typeface="Lato"/>
              </a:rPr>
              <a:t>NativeScript modules</a:t>
            </a:r>
          </a:p>
        </p:txBody>
      </p:sp>
      <p:pic>
        <p:nvPicPr>
          <p:cNvPr id="4" name="Shape 3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58975" y="1696236"/>
            <a:ext cx="1403927" cy="148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3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56439" y="3203647"/>
            <a:ext cx="1130443" cy="143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690" y="2109154"/>
            <a:ext cx="3860071" cy="334137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0" y="2462025"/>
            <a:ext cx="2325249" cy="26685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35546" y="1198677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Code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10080" y="1198677"/>
            <a:ext cx="1689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Modules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67188" y="1191611"/>
            <a:ext cx="2542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Platform API</a:t>
            </a:r>
          </a:p>
        </p:txBody>
      </p:sp>
      <p:cxnSp>
        <p:nvCxnSpPr>
          <p:cNvPr id="321" name="Straight Connector 320"/>
          <p:cNvCxnSpPr/>
          <p:nvPr/>
        </p:nvCxnSpPr>
        <p:spPr>
          <a:xfrm>
            <a:off x="3265007" y="1473922"/>
            <a:ext cx="0" cy="5063577"/>
          </a:xfrm>
          <a:prstGeom prst="line">
            <a:avLst/>
          </a:prstGeom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170791" y="1384774"/>
            <a:ext cx="0" cy="5063577"/>
          </a:xfrm>
          <a:prstGeom prst="line">
            <a:avLst/>
          </a:prstGeom>
          <a:ln w="12700" cmpd="sng">
            <a:solidFill>
              <a:schemeClr val="bg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7" name="Right Arrow 326"/>
          <p:cNvSpPr/>
          <p:nvPr/>
        </p:nvSpPr>
        <p:spPr>
          <a:xfrm>
            <a:off x="2771892" y="3179285"/>
            <a:ext cx="1090077" cy="7186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4" name="Right Arrow 43"/>
          <p:cNvSpPr/>
          <p:nvPr/>
        </p:nvSpPr>
        <p:spPr>
          <a:xfrm>
            <a:off x="7960080" y="2102680"/>
            <a:ext cx="1090077" cy="7186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5" name="Right Arrow 44"/>
          <p:cNvSpPr/>
          <p:nvPr/>
        </p:nvSpPr>
        <p:spPr>
          <a:xfrm>
            <a:off x="7960080" y="3538629"/>
            <a:ext cx="1090077" cy="7186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9" name="TextBox 328"/>
          <p:cNvSpPr txBox="1"/>
          <p:nvPr/>
        </p:nvSpPr>
        <p:spPr>
          <a:xfrm>
            <a:off x="-1486309" y="509173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70482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4800" b="1" dirty="0" smtClean="0">
                <a:solidFill>
                  <a:srgbClr val="FFC000"/>
                </a:solidFill>
                <a:latin typeface="+mn-lt"/>
              </a:rPr>
              <a:t>Using the </a:t>
            </a:r>
            <a:r>
              <a:rPr lang="nl-NL" sz="4800" b="1" dirty="0" err="1" smtClean="0">
                <a:solidFill>
                  <a:srgbClr val="FFC000"/>
                </a:solidFill>
                <a:latin typeface="+mn-lt"/>
              </a:rPr>
              <a:t>NativeScript</a:t>
            </a:r>
            <a:r>
              <a:rPr lang="nl-NL" sz="4800" b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nl-NL" sz="4800" b="1" dirty="0" err="1" smtClean="0">
                <a:solidFill>
                  <a:srgbClr val="FFC000"/>
                </a:solidFill>
                <a:latin typeface="+mn-lt"/>
              </a:rPr>
              <a:t>Dialog</a:t>
            </a:r>
            <a:r>
              <a:rPr lang="nl-NL" sz="4800" b="1" dirty="0" smtClean="0">
                <a:solidFill>
                  <a:srgbClr val="FFC000"/>
                </a:solidFill>
                <a:latin typeface="+mn-lt"/>
              </a:rPr>
              <a:t> Module</a:t>
            </a:r>
            <a:endParaRPr lang="nl-NL" sz="48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r>
              <a:rPr lang="nl-NL" sz="2800" dirty="0" smtClean="0">
                <a:solidFill>
                  <a:srgbClr val="C00000"/>
                </a:solidFill>
              </a:rPr>
              <a:t>var </a:t>
            </a:r>
            <a:r>
              <a:rPr lang="nl-NL" sz="2800" dirty="0" err="1">
                <a:solidFill>
                  <a:srgbClr val="C00000"/>
                </a:solidFill>
              </a:rPr>
              <a:t>dialogs</a:t>
            </a:r>
            <a:r>
              <a:rPr lang="nl-NL" sz="2800" dirty="0">
                <a:solidFill>
                  <a:srgbClr val="C00000"/>
                </a:solidFill>
              </a:rPr>
              <a:t> = </a:t>
            </a:r>
            <a:r>
              <a:rPr lang="nl-NL" sz="2800" dirty="0" err="1">
                <a:solidFill>
                  <a:srgbClr val="C00000"/>
                </a:solidFill>
              </a:rPr>
              <a:t>require</a:t>
            </a:r>
            <a:r>
              <a:rPr lang="nl-NL" sz="2800" dirty="0">
                <a:solidFill>
                  <a:srgbClr val="C00000"/>
                </a:solidFill>
              </a:rPr>
              <a:t>("</a:t>
            </a:r>
            <a:r>
              <a:rPr lang="nl-NL" sz="2800" b="1" dirty="0">
                <a:solidFill>
                  <a:srgbClr val="C00000"/>
                </a:solidFill>
              </a:rPr>
              <a:t>ui/</a:t>
            </a:r>
            <a:r>
              <a:rPr lang="nl-NL" sz="2800" b="1" dirty="0" err="1">
                <a:solidFill>
                  <a:srgbClr val="C00000"/>
                </a:solidFill>
              </a:rPr>
              <a:t>dialogs</a:t>
            </a:r>
            <a:r>
              <a:rPr lang="nl-NL" sz="2800" dirty="0" smtClean="0">
                <a:solidFill>
                  <a:srgbClr val="C00000"/>
                </a:solidFill>
              </a:rPr>
              <a:t>");</a:t>
            </a:r>
            <a:br>
              <a:rPr lang="nl-NL" sz="2800" dirty="0" smtClean="0">
                <a:solidFill>
                  <a:srgbClr val="C00000"/>
                </a:solidFill>
              </a:rPr>
            </a:br>
            <a:r>
              <a:rPr lang="nl-NL" sz="2800" dirty="0" err="1">
                <a:solidFill>
                  <a:srgbClr val="C00000"/>
                </a:solidFill>
              </a:rPr>
              <a:t>dialogs.alert</a:t>
            </a:r>
            <a:r>
              <a:rPr lang="nl-NL" sz="2800" dirty="0">
                <a:solidFill>
                  <a:srgbClr val="C00000"/>
                </a:solidFill>
              </a:rPr>
              <a:t>({ </a:t>
            </a:r>
            <a:r>
              <a:rPr lang="nl-NL" sz="2800" dirty="0" err="1">
                <a:solidFill>
                  <a:srgbClr val="C00000"/>
                </a:solidFill>
              </a:rPr>
              <a:t>message</a:t>
            </a:r>
            <a:r>
              <a:rPr lang="nl-NL" sz="2800" dirty="0">
                <a:solidFill>
                  <a:srgbClr val="C00000"/>
                </a:solidFill>
              </a:rPr>
              <a:t>: "</a:t>
            </a:r>
            <a:r>
              <a:rPr lang="nl-NL" sz="2800" dirty="0" err="1">
                <a:solidFill>
                  <a:srgbClr val="C00000"/>
                </a:solidFill>
              </a:rPr>
              <a:t>NativeScript</a:t>
            </a:r>
            <a:r>
              <a:rPr lang="nl-NL" sz="2800" dirty="0">
                <a:solidFill>
                  <a:srgbClr val="C00000"/>
                </a:solidFill>
              </a:rPr>
              <a:t> </a:t>
            </a:r>
            <a:r>
              <a:rPr lang="nl-NL" sz="2800" dirty="0" err="1">
                <a:solidFill>
                  <a:srgbClr val="C00000"/>
                </a:solidFill>
              </a:rPr>
              <a:t>rocks</a:t>
            </a:r>
            <a:r>
              <a:rPr lang="nl-NL" sz="2800" dirty="0">
                <a:solidFill>
                  <a:srgbClr val="C00000"/>
                </a:solidFill>
              </a:rPr>
              <a:t>!" });</a:t>
            </a:r>
            <a:r>
              <a:rPr lang="nl-NL" sz="2800" dirty="0" smtClean="0">
                <a:solidFill>
                  <a:srgbClr val="C00000"/>
                </a:solidFill>
              </a:rPr>
              <a:t/>
            </a:r>
            <a:br>
              <a:rPr lang="nl-NL" sz="2800" dirty="0" smtClean="0">
                <a:solidFill>
                  <a:srgbClr val="C00000"/>
                </a:solidFill>
              </a:rPr>
            </a:br>
            <a:endParaRPr lang="nl-NL" sz="2800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18" y="3613666"/>
            <a:ext cx="1495425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224" y="3612434"/>
            <a:ext cx="1553202" cy="30492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15116" y="3043779"/>
            <a:ext cx="2572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/>
              <a:t>android.app.AlertDialog</a:t>
            </a:r>
            <a:r>
              <a:rPr lang="nl-NL" dirty="0"/>
              <a:t>()</a:t>
            </a:r>
          </a:p>
        </p:txBody>
      </p:sp>
      <p:sp>
        <p:nvSpPr>
          <p:cNvPr id="7" name="Rectangle 6"/>
          <p:cNvSpPr/>
          <p:nvPr/>
        </p:nvSpPr>
        <p:spPr>
          <a:xfrm>
            <a:off x="8522224" y="3127731"/>
            <a:ext cx="1453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 smtClean="0"/>
              <a:t>UIAlertView</a:t>
            </a:r>
            <a:r>
              <a:rPr lang="nl-NL" dirty="0" smtClean="0"/>
              <a:t>()</a:t>
            </a:r>
            <a:endParaRPr lang="nl-NL" dirty="0">
              <a:latin typeface="Calibri Light" panose="020F0302020204030204" pitchFamily="34" charset="0"/>
            </a:endParaRPr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147667"/>
            <a:ext cx="513999" cy="51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0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+mn-lt"/>
              </a:rPr>
              <a:t>What is </a:t>
            </a:r>
            <a:r>
              <a:rPr lang="en-US" dirty="0" err="1" smtClean="0">
                <a:solidFill>
                  <a:srgbClr val="FFC000"/>
                </a:solidFill>
                <a:latin typeface="+mn-lt"/>
              </a:rPr>
              <a:t>NativeScript</a:t>
            </a:r>
            <a:r>
              <a:rPr lang="en-US" dirty="0" smtClean="0">
                <a:solidFill>
                  <a:srgbClr val="FFC000"/>
                </a:solidFill>
                <a:latin typeface="+mn-lt"/>
              </a:rPr>
              <a:t>?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2" y="1491689"/>
            <a:ext cx="11337925" cy="354488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 smtClean="0"/>
              <a:t>A runtime for building and running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 smtClean="0">
                <a:solidFill>
                  <a:srgbClr val="C00000"/>
                </a:solidFill>
              </a:rPr>
              <a:t>native iOS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C00000"/>
                </a:solidFill>
              </a:rPr>
              <a:t>Android </a:t>
            </a:r>
            <a:r>
              <a:rPr lang="en-US" dirty="0" smtClean="0"/>
              <a:t>apps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 smtClean="0"/>
              <a:t>with </a:t>
            </a:r>
            <a:r>
              <a:rPr lang="en-US" dirty="0" smtClean="0">
                <a:solidFill>
                  <a:srgbClr val="C00000"/>
                </a:solidFill>
              </a:rPr>
              <a:t>JavaScript</a:t>
            </a:r>
            <a:r>
              <a:rPr lang="en-US" dirty="0" smtClean="0"/>
              <a:t> code base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b="1" dirty="0"/>
              <a:t>w</a:t>
            </a:r>
            <a:r>
              <a:rPr lang="en-US" b="1" dirty="0" smtClean="0"/>
              <a:t>ithout web views !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93446" y="4024102"/>
            <a:ext cx="2776052" cy="1876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4797" y="4024102"/>
            <a:ext cx="3029991" cy="20476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043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NativeScript</a:t>
            </a:r>
            <a:r>
              <a:rPr lang="en-US" dirty="0">
                <a:latin typeface="+mn-lt"/>
              </a:rPr>
              <a:t> modules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906501"/>
            <a:ext cx="3048264" cy="1143099"/>
          </a:xfrm>
          <a:prstGeom prst="rect">
            <a:avLst/>
          </a:prstGeom>
        </p:spPr>
      </p:pic>
      <p:sp>
        <p:nvSpPr>
          <p:cNvPr id="13" name="AutoShape 4" descr="npm logo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980" y="2906501"/>
            <a:ext cx="3048264" cy="11888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148" y="2848706"/>
            <a:ext cx="3048264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5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  <a:latin typeface="+mn-lt"/>
              </a:rPr>
              <a:t>HTTP module example</a:t>
            </a:r>
            <a:endParaRPr lang="nl-NL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351792" y="1903919"/>
            <a:ext cx="8564448" cy="33185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 smtClean="0"/>
              <a:t>var http = </a:t>
            </a:r>
            <a:r>
              <a:rPr lang="nl-NL" b="1" dirty="0" err="1" smtClean="0"/>
              <a:t>require</a:t>
            </a:r>
            <a:r>
              <a:rPr lang="nl-NL" dirty="0" smtClean="0"/>
              <a:t>(“</a:t>
            </a:r>
            <a:r>
              <a:rPr lang="nl-NL" b="1" dirty="0" smtClean="0">
                <a:solidFill>
                  <a:srgbClr val="C00000"/>
                </a:solidFill>
              </a:rPr>
              <a:t>http</a:t>
            </a:r>
            <a:r>
              <a:rPr lang="nl-NL" dirty="0" smtClean="0"/>
              <a:t>”);  </a:t>
            </a:r>
            <a:r>
              <a:rPr lang="nl-NL" dirty="0" smtClean="0">
                <a:sym typeface="Wingdings" panose="05000000000000000000" pitchFamily="2" charset="2"/>
              </a:rPr>
              <a:t> </a:t>
            </a:r>
            <a:r>
              <a:rPr lang="nl-NL" b="1" i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import HTTP module</a:t>
            </a:r>
          </a:p>
          <a:p>
            <a:pPr marL="0" indent="0">
              <a:buNone/>
            </a:pPr>
            <a:endParaRPr lang="nl-NL" i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nl-NL" dirty="0" err="1" smtClean="0">
                <a:sym typeface="Wingdings" panose="05000000000000000000" pitchFamily="2" charset="2"/>
              </a:rPr>
              <a:t>http.getJSON</a:t>
            </a:r>
            <a:r>
              <a:rPr lang="nl-NL" dirty="0" smtClean="0">
                <a:sym typeface="Wingdings" panose="05000000000000000000" pitchFamily="2" charset="2"/>
              </a:rPr>
              <a:t>(“</a:t>
            </a:r>
            <a:r>
              <a:rPr lang="nl-NL" i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https://api.myservice.com</a:t>
            </a:r>
            <a:r>
              <a:rPr lang="nl-NL" dirty="0" smtClean="0">
                <a:sym typeface="Wingdings" panose="05000000000000000000" pitchFamily="2" charset="2"/>
              </a:rPr>
              <a:t>”)</a:t>
            </a:r>
          </a:p>
          <a:p>
            <a:pPr marL="0" indent="0">
              <a:buNone/>
            </a:pPr>
            <a:r>
              <a:rPr lang="nl-NL" dirty="0" smtClean="0">
                <a:sym typeface="Wingdings" panose="05000000000000000000" pitchFamily="2" charset="2"/>
              </a:rPr>
              <a:t>  .</a:t>
            </a:r>
            <a:r>
              <a:rPr lang="nl-NL" dirty="0" err="1" smtClean="0">
                <a:sym typeface="Wingdings" panose="05000000000000000000" pitchFamily="2" charset="2"/>
              </a:rPr>
              <a:t>then</a:t>
            </a:r>
            <a:r>
              <a:rPr lang="nl-NL" dirty="0" smtClean="0">
                <a:sym typeface="Wingdings" panose="05000000000000000000" pitchFamily="2" charset="2"/>
              </a:rPr>
              <a:t>(</a:t>
            </a:r>
            <a:r>
              <a:rPr lang="nl-NL" dirty="0" err="1" smtClean="0">
                <a:sym typeface="Wingdings" panose="05000000000000000000" pitchFamily="2" charset="2"/>
              </a:rPr>
              <a:t>function</a:t>
            </a:r>
            <a:r>
              <a:rPr lang="nl-NL" dirty="0" smtClean="0">
                <a:sym typeface="Wingdings" panose="05000000000000000000" pitchFamily="2" charset="2"/>
              </a:rPr>
              <a:t> (</a:t>
            </a:r>
            <a:r>
              <a:rPr lang="nl-NL" dirty="0" err="1" smtClean="0">
                <a:sym typeface="Wingdings" panose="05000000000000000000" pitchFamily="2" charset="2"/>
              </a:rPr>
              <a:t>result</a:t>
            </a:r>
            <a:r>
              <a:rPr lang="nl-NL" dirty="0" smtClean="0">
                <a:sym typeface="Wingdings" panose="05000000000000000000" pitchFamily="2" charset="2"/>
              </a:rPr>
              <a:t>)) {</a:t>
            </a:r>
          </a:p>
          <a:p>
            <a:pPr marL="0" indent="0">
              <a:buNone/>
            </a:pPr>
            <a:r>
              <a:rPr lang="nl-NL" dirty="0">
                <a:sym typeface="Wingdings" panose="05000000000000000000" pitchFamily="2" charset="2"/>
              </a:rPr>
              <a:t> </a:t>
            </a:r>
            <a:r>
              <a:rPr lang="nl-NL" dirty="0" smtClean="0">
                <a:sym typeface="Wingdings" panose="05000000000000000000" pitchFamily="2" charset="2"/>
              </a:rPr>
              <a:t>    …..</a:t>
            </a:r>
          </a:p>
          <a:p>
            <a:pPr marL="0" indent="0">
              <a:buNone/>
            </a:pPr>
            <a:r>
              <a:rPr lang="nl-NL" dirty="0" smtClean="0">
                <a:sym typeface="Wingdings" panose="05000000000000000000" pitchFamily="2" charset="2"/>
              </a:rPr>
              <a:t>  });</a:t>
            </a:r>
            <a:endParaRPr lang="nl-NL" dirty="0" smtClean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9747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+mn-lt"/>
              </a:rPr>
              <a:t>Challenge !</a:t>
            </a:r>
            <a:endParaRPr lang="nl-NL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b="1" dirty="0" smtClean="0">
                <a:solidFill>
                  <a:srgbClr val="C00000"/>
                </a:solidFill>
              </a:rPr>
              <a:t>Sharing</a:t>
            </a:r>
            <a:r>
              <a:rPr lang="en-US" sz="4000" b="1" dirty="0">
                <a:solidFill>
                  <a:srgbClr val="C00000"/>
                </a:solidFill>
              </a:rPr>
              <a:t/>
            </a:r>
            <a:br>
              <a:rPr lang="en-US" sz="4000" b="1" dirty="0">
                <a:solidFill>
                  <a:srgbClr val="C00000"/>
                </a:solidFill>
              </a:rPr>
            </a:br>
            <a:r>
              <a:rPr lang="en-US" sz="4000" b="1" dirty="0">
                <a:solidFill>
                  <a:srgbClr val="C00000"/>
                </a:solidFill>
              </a:rPr>
              <a:t>Code</a:t>
            </a:r>
            <a:br>
              <a:rPr lang="en-US" sz="4000" b="1" dirty="0">
                <a:solidFill>
                  <a:srgbClr val="C00000"/>
                </a:solidFill>
              </a:rPr>
            </a:br>
            <a:r>
              <a:rPr lang="en-US" sz="4000" b="1" dirty="0">
                <a:solidFill>
                  <a:srgbClr val="C00000"/>
                </a:solidFill>
              </a:rPr>
              <a:t>Between</a:t>
            </a:r>
            <a:br>
              <a:rPr lang="en-US" sz="4000" b="1" dirty="0">
                <a:solidFill>
                  <a:srgbClr val="C00000"/>
                </a:solidFill>
              </a:rPr>
            </a:br>
            <a:r>
              <a:rPr lang="en-US" sz="5400" b="1" dirty="0">
                <a:solidFill>
                  <a:schemeClr val="accent2"/>
                </a:solidFill>
              </a:rPr>
              <a:t>Web</a:t>
            </a:r>
            <a:r>
              <a:rPr lang="en-US" sz="4000" b="1" dirty="0">
                <a:solidFill>
                  <a:srgbClr val="C00000"/>
                </a:solidFill>
              </a:rPr>
              <a:t/>
            </a:r>
            <a:br>
              <a:rPr lang="en-US" sz="4000" b="1" dirty="0">
                <a:solidFill>
                  <a:srgbClr val="C00000"/>
                </a:solidFill>
              </a:rPr>
            </a:br>
            <a:r>
              <a:rPr lang="en-US" sz="4000" b="1" dirty="0">
                <a:solidFill>
                  <a:srgbClr val="C00000"/>
                </a:solidFill>
              </a:rPr>
              <a:t>And</a:t>
            </a:r>
            <a:br>
              <a:rPr lang="en-US" sz="4000" b="1" dirty="0">
                <a:solidFill>
                  <a:srgbClr val="C00000"/>
                </a:solidFill>
              </a:rPr>
            </a:br>
            <a:r>
              <a:rPr lang="en-US" sz="5400" b="1" dirty="0">
                <a:solidFill>
                  <a:schemeClr val="accent2"/>
                </a:solidFill>
              </a:rPr>
              <a:t>Native apps!</a:t>
            </a:r>
            <a:endParaRPr lang="nl-NL" sz="5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28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12" y="633047"/>
            <a:ext cx="9876175" cy="5370170"/>
          </a:xfrm>
        </p:spPr>
      </p:pic>
    </p:spTree>
    <p:extLst>
      <p:ext uri="{BB962C8B-B14F-4D97-AF65-F5344CB8AC3E}">
        <p14:creationId xmlns:p14="http://schemas.microsoft.com/office/powerpoint/2010/main" val="7016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337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739900" y="427038"/>
            <a:ext cx="9144000" cy="1655762"/>
          </a:xfrm>
        </p:spPr>
        <p:txBody>
          <a:bodyPr>
            <a:normAutofit/>
          </a:bodyPr>
          <a:lstStyle/>
          <a:p>
            <a:r>
              <a:rPr lang="nl-NL" sz="5400" b="1" dirty="0" smtClean="0">
                <a:solidFill>
                  <a:schemeClr val="accent2"/>
                </a:solidFill>
              </a:rPr>
              <a:t>Solution is </a:t>
            </a:r>
            <a:r>
              <a:rPr lang="nl-NL" sz="5400" b="1" dirty="0" err="1" smtClean="0">
                <a:solidFill>
                  <a:schemeClr val="accent2"/>
                </a:solidFill>
              </a:rPr>
              <a:t>Angular</a:t>
            </a:r>
            <a:endParaRPr lang="nl-NL" sz="5400" b="1" dirty="0">
              <a:solidFill>
                <a:schemeClr val="accent2"/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0477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5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37" y="621323"/>
            <a:ext cx="10061747" cy="5471075"/>
          </a:xfrm>
        </p:spPr>
      </p:pic>
    </p:spTree>
    <p:extLst>
      <p:ext uri="{BB962C8B-B14F-4D97-AF65-F5344CB8AC3E}">
        <p14:creationId xmlns:p14="http://schemas.microsoft.com/office/powerpoint/2010/main" val="177224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4800" b="1" dirty="0" smtClean="0">
                <a:solidFill>
                  <a:schemeClr val="accent2"/>
                </a:solidFill>
                <a:latin typeface="+mn-lt"/>
              </a:rPr>
              <a:t>Intro </a:t>
            </a:r>
            <a:r>
              <a:rPr lang="nl-NL" sz="4800" b="1" dirty="0" err="1" smtClean="0">
                <a:solidFill>
                  <a:schemeClr val="accent2"/>
                </a:solidFill>
                <a:latin typeface="+mn-lt"/>
              </a:rPr>
              <a:t>Angular</a:t>
            </a:r>
            <a:endParaRPr lang="nl-NL" sz="4800" b="1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5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4000" b="1" dirty="0">
                <a:solidFill>
                  <a:srgbClr val="FFC000"/>
                </a:solidFill>
              </a:rPr>
              <a:t>	</a:t>
            </a:r>
            <a:endParaRPr lang="nl-NL" sz="4000" b="1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nl-NL" sz="4000" b="1" dirty="0" smtClean="0">
                <a:solidFill>
                  <a:srgbClr val="FFC000"/>
                </a:solidFill>
              </a:rPr>
              <a:t> </a:t>
            </a:r>
            <a:r>
              <a:rPr lang="nl-NL" sz="4000" b="1" dirty="0" err="1" smtClean="0">
                <a:solidFill>
                  <a:schemeClr val="accent4"/>
                </a:solidFill>
              </a:rPr>
              <a:t>TypeScript</a:t>
            </a:r>
            <a:endParaRPr lang="nl-NL" sz="4000" b="1" dirty="0" smtClean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nl-NL" sz="4000" b="1" dirty="0">
                <a:solidFill>
                  <a:srgbClr val="FFC000"/>
                </a:solidFill>
              </a:rPr>
              <a:t>	</a:t>
            </a:r>
            <a:r>
              <a:rPr lang="nl-NL" sz="4000" b="1" dirty="0" smtClean="0">
                <a:solidFill>
                  <a:srgbClr val="FFC000"/>
                </a:solidFill>
              </a:rPr>
              <a:t>	</a:t>
            </a:r>
            <a:r>
              <a:rPr lang="nl-NL" sz="40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Component </a:t>
            </a:r>
            <a:r>
              <a:rPr lang="nl-NL" sz="40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based</a:t>
            </a:r>
            <a:endParaRPr lang="nl-NL" sz="4000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nl-NL" sz="4000" b="1" dirty="0">
                <a:solidFill>
                  <a:srgbClr val="FFC000"/>
                </a:solidFill>
              </a:rPr>
              <a:t>	</a:t>
            </a:r>
            <a:r>
              <a:rPr lang="nl-NL" sz="4000" b="1" dirty="0" smtClean="0">
                <a:solidFill>
                  <a:srgbClr val="FFC000"/>
                </a:solidFill>
              </a:rPr>
              <a:t>			</a:t>
            </a:r>
            <a:r>
              <a:rPr lang="nl-NL" sz="4000" b="1" dirty="0" smtClean="0">
                <a:solidFill>
                  <a:srgbClr val="C00000"/>
                </a:solidFill>
              </a:rPr>
              <a:t>DI</a:t>
            </a:r>
          </a:p>
          <a:p>
            <a:pPr marL="0" indent="0">
              <a:buNone/>
            </a:pPr>
            <a:r>
              <a:rPr lang="nl-NL" sz="4000" b="1" dirty="0" smtClean="0">
                <a:solidFill>
                  <a:srgbClr val="FFC000"/>
                </a:solidFill>
              </a:rPr>
              <a:t>					</a:t>
            </a:r>
            <a:r>
              <a:rPr lang="nl-NL" sz="4000" b="1" dirty="0" err="1" smtClean="0">
                <a:solidFill>
                  <a:schemeClr val="accent2"/>
                </a:solidFill>
              </a:rPr>
              <a:t>Efficient</a:t>
            </a:r>
            <a:r>
              <a:rPr lang="nl-NL" sz="4000" b="1" dirty="0" smtClean="0">
                <a:solidFill>
                  <a:schemeClr val="accent2"/>
                </a:solidFill>
              </a:rPr>
              <a:t> </a:t>
            </a:r>
            <a:r>
              <a:rPr lang="nl-NL" sz="4000" b="1" dirty="0" err="1" smtClean="0">
                <a:solidFill>
                  <a:schemeClr val="accent2"/>
                </a:solidFill>
              </a:rPr>
              <a:t>development</a:t>
            </a:r>
            <a:endParaRPr lang="nl-NL" sz="40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nl-NL" sz="4000" b="1" dirty="0">
              <a:solidFill>
                <a:srgbClr val="FFC000"/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870"/>
            <a:ext cx="1576578" cy="157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1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7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7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7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2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4800" b="1" dirty="0" smtClean="0">
                <a:solidFill>
                  <a:srgbClr val="FFC000"/>
                </a:solidFill>
                <a:latin typeface="+mn-lt"/>
              </a:rPr>
              <a:t>Component </a:t>
            </a:r>
            <a:r>
              <a:rPr lang="nl-NL" sz="4800" b="1" dirty="0" err="1" smtClean="0">
                <a:solidFill>
                  <a:srgbClr val="FFC000"/>
                </a:solidFill>
                <a:latin typeface="+mn-lt"/>
              </a:rPr>
              <a:t>based</a:t>
            </a:r>
            <a:endParaRPr lang="nl-NL" sz="48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38152" y="1690689"/>
            <a:ext cx="11210923" cy="44862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sz="2400" b="1" i="1" dirty="0" smtClean="0"/>
              <a:t>A component </a:t>
            </a:r>
            <a:r>
              <a:rPr lang="nl-NL" sz="2400" b="1" i="1" dirty="0" err="1" smtClean="0"/>
              <a:t>adds</a:t>
            </a:r>
            <a:r>
              <a:rPr lang="nl-NL" sz="2400" b="1" i="1" dirty="0" smtClean="0"/>
              <a:t> logic </a:t>
            </a:r>
            <a:r>
              <a:rPr lang="nl-NL" sz="2400" b="1" i="1" dirty="0" err="1" smtClean="0"/>
              <a:t>to</a:t>
            </a:r>
            <a:r>
              <a:rPr lang="nl-NL" sz="2400" b="1" i="1" dirty="0" smtClean="0"/>
              <a:t> a DOM elementen</a:t>
            </a:r>
            <a:endParaRPr lang="nl-NL" sz="2400" b="1" dirty="0"/>
          </a:p>
          <a:p>
            <a:pPr marL="0" indent="0" algn="ctr">
              <a:buNone/>
            </a:pPr>
            <a:r>
              <a:rPr lang="nl-NL" sz="2400" dirty="0" err="1" smtClean="0"/>
              <a:t>Angular</a:t>
            </a:r>
            <a:r>
              <a:rPr lang="nl-NL" sz="2400" dirty="0"/>
              <a:t> </a:t>
            </a:r>
            <a:r>
              <a:rPr lang="nl-NL" sz="2400" dirty="0" err="1" smtClean="0"/>
              <a:t>app</a:t>
            </a:r>
            <a:r>
              <a:rPr lang="nl-NL" sz="2400" dirty="0" smtClean="0"/>
              <a:t> </a:t>
            </a:r>
            <a:r>
              <a:rPr lang="nl-NL" sz="2400" dirty="0" err="1" smtClean="0"/>
              <a:t>consist</a:t>
            </a:r>
            <a:r>
              <a:rPr lang="nl-NL" sz="2400" dirty="0" smtClean="0"/>
              <a:t> of a </a:t>
            </a:r>
            <a:r>
              <a:rPr lang="nl-NL" sz="2400" b="1" i="1" dirty="0" smtClean="0"/>
              <a:t>treestructuur</a:t>
            </a:r>
            <a:r>
              <a:rPr lang="nl-NL" sz="2400" dirty="0" smtClean="0"/>
              <a:t> of </a:t>
            </a:r>
            <a:r>
              <a:rPr lang="nl-NL" sz="2400" dirty="0" err="1" smtClean="0"/>
              <a:t>components</a:t>
            </a:r>
            <a:endParaRPr lang="nl-NL" sz="2400" dirty="0"/>
          </a:p>
          <a:p>
            <a:endParaRPr lang="nl-NL" dirty="0" smtClean="0"/>
          </a:p>
        </p:txBody>
      </p:sp>
      <p:sp>
        <p:nvSpPr>
          <p:cNvPr id="6" name="Afgeronde rechthoek 5"/>
          <p:cNvSpPr/>
          <p:nvPr/>
        </p:nvSpPr>
        <p:spPr>
          <a:xfrm>
            <a:off x="4592782" y="3771937"/>
            <a:ext cx="2284442" cy="7112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AppComponent</a:t>
            </a:r>
            <a:endParaRPr lang="nl-NL" dirty="0"/>
          </a:p>
        </p:txBody>
      </p:sp>
      <p:sp>
        <p:nvSpPr>
          <p:cNvPr id="7" name="Afgeronde rechthoek 6"/>
          <p:cNvSpPr/>
          <p:nvPr/>
        </p:nvSpPr>
        <p:spPr>
          <a:xfrm>
            <a:off x="5850082" y="4826831"/>
            <a:ext cx="2467004" cy="6469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GroceryListComponent</a:t>
            </a:r>
            <a:endParaRPr lang="nl-NL" dirty="0"/>
          </a:p>
        </p:txBody>
      </p:sp>
      <p:sp>
        <p:nvSpPr>
          <p:cNvPr id="8" name="Afgeronde rechthoek 7"/>
          <p:cNvSpPr/>
          <p:nvPr/>
        </p:nvSpPr>
        <p:spPr>
          <a:xfrm>
            <a:off x="4830184" y="5994437"/>
            <a:ext cx="1454902" cy="6353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GroceryCmp</a:t>
            </a:r>
            <a:endParaRPr lang="nl-NL" dirty="0"/>
          </a:p>
        </p:txBody>
      </p:sp>
      <p:sp>
        <p:nvSpPr>
          <p:cNvPr id="9" name="Afgeronde rechthoek 8"/>
          <p:cNvSpPr/>
          <p:nvPr/>
        </p:nvSpPr>
        <p:spPr>
          <a:xfrm>
            <a:off x="6378742" y="6006741"/>
            <a:ext cx="1439512" cy="62309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GroceryCmp</a:t>
            </a:r>
            <a:endParaRPr lang="nl-NL" dirty="0"/>
          </a:p>
        </p:txBody>
      </p:sp>
      <p:sp>
        <p:nvSpPr>
          <p:cNvPr id="10" name="Afgeronde rechthoek 9"/>
          <p:cNvSpPr/>
          <p:nvPr/>
        </p:nvSpPr>
        <p:spPr>
          <a:xfrm>
            <a:off x="7978969" y="6006741"/>
            <a:ext cx="1455488" cy="6353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…</a:t>
            </a:r>
            <a:endParaRPr lang="nl-NL" dirty="0"/>
          </a:p>
        </p:txBody>
      </p:sp>
      <p:sp>
        <p:nvSpPr>
          <p:cNvPr id="11" name="Afgeronde rechthoek 10"/>
          <p:cNvSpPr/>
          <p:nvPr/>
        </p:nvSpPr>
        <p:spPr>
          <a:xfrm>
            <a:off x="3360113" y="4837861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LoginComponent</a:t>
            </a:r>
            <a:endParaRPr lang="nl-NL" dirty="0"/>
          </a:p>
        </p:txBody>
      </p:sp>
      <p:cxnSp>
        <p:nvCxnSpPr>
          <p:cNvPr id="12" name="Rechte verbindingslijn met pijl 11"/>
          <p:cNvCxnSpPr>
            <a:stCxn id="6" idx="2"/>
          </p:cNvCxnSpPr>
          <p:nvPr/>
        </p:nvCxnSpPr>
        <p:spPr>
          <a:xfrm>
            <a:off x="5735003" y="4483137"/>
            <a:ext cx="1343833" cy="3097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Rechte verbindingslijn met pijl 12"/>
          <p:cNvCxnSpPr/>
          <p:nvPr/>
        </p:nvCxnSpPr>
        <p:spPr>
          <a:xfrm flipH="1">
            <a:off x="4477136" y="4489486"/>
            <a:ext cx="1056255" cy="3034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Rechte verbindingslijn met pijl 13"/>
          <p:cNvCxnSpPr/>
          <p:nvPr/>
        </p:nvCxnSpPr>
        <p:spPr>
          <a:xfrm flipH="1">
            <a:off x="6043786" y="5525331"/>
            <a:ext cx="833438" cy="3436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Rechte verbindingslijn met pijl 14"/>
          <p:cNvCxnSpPr/>
          <p:nvPr/>
        </p:nvCxnSpPr>
        <p:spPr>
          <a:xfrm>
            <a:off x="7280450" y="5567002"/>
            <a:ext cx="1036636" cy="302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Rechte verbindingslijn met pijl 20"/>
          <p:cNvCxnSpPr>
            <a:stCxn id="7" idx="2"/>
          </p:cNvCxnSpPr>
          <p:nvPr/>
        </p:nvCxnSpPr>
        <p:spPr>
          <a:xfrm flipH="1">
            <a:off x="7078836" y="5473737"/>
            <a:ext cx="4748" cy="395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Afgeronde rechthoek 16"/>
          <p:cNvSpPr/>
          <p:nvPr/>
        </p:nvSpPr>
        <p:spPr>
          <a:xfrm>
            <a:off x="4592782" y="2883333"/>
            <a:ext cx="2284442" cy="7112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Index.html</a:t>
            </a:r>
            <a:endParaRPr lang="nl-NL" dirty="0"/>
          </a:p>
        </p:txBody>
      </p:sp>
      <p:cxnSp>
        <p:nvCxnSpPr>
          <p:cNvPr id="18" name="Rechte verbindingslijn met pijl 17"/>
          <p:cNvCxnSpPr/>
          <p:nvPr/>
        </p:nvCxnSpPr>
        <p:spPr>
          <a:xfrm flipH="1">
            <a:off x="5735003" y="3531826"/>
            <a:ext cx="4748" cy="395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Rechte verbindingslijn met pijl 18"/>
          <p:cNvCxnSpPr/>
          <p:nvPr/>
        </p:nvCxnSpPr>
        <p:spPr>
          <a:xfrm>
            <a:off x="6958168" y="4068902"/>
            <a:ext cx="516174" cy="1103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Afgeronde rechthoek 22"/>
          <p:cNvSpPr/>
          <p:nvPr/>
        </p:nvSpPr>
        <p:spPr>
          <a:xfrm>
            <a:off x="7536244" y="3728877"/>
            <a:ext cx="2154294" cy="7112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</a:t>
            </a:r>
            <a:r>
              <a:rPr lang="nl-NL" dirty="0" smtClean="0"/>
              <a:t>pp.template.html</a:t>
            </a:r>
            <a:endParaRPr lang="nl-NL" dirty="0"/>
          </a:p>
        </p:txBody>
      </p:sp>
      <p:sp>
        <p:nvSpPr>
          <p:cNvPr id="24" name="Afgeronde rechthoek 23"/>
          <p:cNvSpPr/>
          <p:nvPr/>
        </p:nvSpPr>
        <p:spPr>
          <a:xfrm>
            <a:off x="9014379" y="4814131"/>
            <a:ext cx="2634695" cy="7112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grocerylist.template.html</a:t>
            </a:r>
            <a:endParaRPr lang="nl-NL" dirty="0"/>
          </a:p>
        </p:txBody>
      </p:sp>
      <p:cxnSp>
        <p:nvCxnSpPr>
          <p:cNvPr id="25" name="Rechte verbindingslijn met pijl 24"/>
          <p:cNvCxnSpPr/>
          <p:nvPr/>
        </p:nvCxnSpPr>
        <p:spPr>
          <a:xfrm>
            <a:off x="8407646" y="5150283"/>
            <a:ext cx="516174" cy="1103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Afbeelding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870"/>
            <a:ext cx="1576578" cy="157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4800" b="1" dirty="0" err="1" smtClean="0">
                <a:solidFill>
                  <a:srgbClr val="FFC000"/>
                </a:solidFill>
                <a:latin typeface="+mn-lt"/>
              </a:rPr>
              <a:t>GroceryList</a:t>
            </a:r>
            <a:r>
              <a:rPr lang="nl-NL" sz="4800" b="1" dirty="0" smtClean="0">
                <a:solidFill>
                  <a:srgbClr val="FFC000"/>
                </a:solidFill>
                <a:latin typeface="+mn-lt"/>
              </a:rPr>
              <a:t> Component</a:t>
            </a:r>
            <a:endParaRPr lang="nl-NL" sz="4800" b="1" dirty="0">
              <a:solidFill>
                <a:srgbClr val="FFC000"/>
              </a:solidFill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6400" y="1397855"/>
            <a:ext cx="9351952" cy="526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3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4800" b="1" dirty="0" smtClean="0">
                <a:solidFill>
                  <a:srgbClr val="FFC000"/>
                </a:solidFill>
                <a:latin typeface="+mn-lt"/>
              </a:rPr>
              <a:t>Syntax Component</a:t>
            </a:r>
            <a:endParaRPr lang="nl-NL" sz="48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419109" y="1365814"/>
            <a:ext cx="8934691" cy="549218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nl-NL" sz="2000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nl-NL" sz="2000" b="1" dirty="0" smtClean="0">
                <a:solidFill>
                  <a:srgbClr val="C00000"/>
                </a:solidFill>
              </a:rPr>
              <a:t>import</a:t>
            </a:r>
            <a:r>
              <a:rPr lang="nl-NL" sz="2000" b="1" dirty="0" smtClean="0"/>
              <a:t> </a:t>
            </a:r>
            <a:r>
              <a:rPr lang="nl-NL" sz="2000" b="1" dirty="0"/>
              <a:t>{</a:t>
            </a:r>
            <a:r>
              <a:rPr lang="nl-NL" sz="2000" b="1" dirty="0" smtClean="0"/>
              <a:t>Component}   </a:t>
            </a:r>
            <a:r>
              <a:rPr lang="nl-NL" sz="2000" b="1" dirty="0" err="1" smtClean="0">
                <a:solidFill>
                  <a:srgbClr val="C00000"/>
                </a:solidFill>
              </a:rPr>
              <a:t>from</a:t>
            </a:r>
            <a:r>
              <a:rPr lang="nl-NL" sz="2000" b="1" dirty="0" smtClean="0"/>
              <a:t>   </a:t>
            </a:r>
            <a:r>
              <a:rPr lang="nl-NL" sz="2000" b="1" i="1" dirty="0" smtClean="0">
                <a:solidFill>
                  <a:srgbClr val="FF0000"/>
                </a:solidFill>
              </a:rPr>
              <a:t>‘@</a:t>
            </a:r>
            <a:r>
              <a:rPr lang="nl-NL" sz="2000" b="1" i="1" dirty="0" err="1" smtClean="0">
                <a:solidFill>
                  <a:srgbClr val="FF0000"/>
                </a:solidFill>
              </a:rPr>
              <a:t>angular</a:t>
            </a:r>
            <a:r>
              <a:rPr lang="nl-NL" sz="2000" b="1" i="1" dirty="0" smtClean="0">
                <a:solidFill>
                  <a:srgbClr val="FF0000"/>
                </a:solidFill>
              </a:rPr>
              <a:t>/</a:t>
            </a:r>
            <a:r>
              <a:rPr lang="nl-NL" sz="2000" b="1" i="1" dirty="0" err="1" smtClean="0">
                <a:solidFill>
                  <a:srgbClr val="FF0000"/>
                </a:solidFill>
              </a:rPr>
              <a:t>core</a:t>
            </a:r>
            <a:r>
              <a:rPr lang="nl-NL" sz="2000" b="1" i="1" dirty="0" smtClean="0">
                <a:solidFill>
                  <a:srgbClr val="FF0000"/>
                </a:solidFill>
              </a:rPr>
              <a:t>'</a:t>
            </a:r>
            <a:r>
              <a:rPr lang="nl-NL" sz="2000" b="1" dirty="0" smtClean="0"/>
              <a:t>;</a:t>
            </a:r>
            <a:endParaRPr lang="nl-NL" sz="2000" b="1" dirty="0"/>
          </a:p>
          <a:p>
            <a:pPr marL="0" indent="0">
              <a:buNone/>
            </a:pPr>
            <a:endParaRPr lang="nl-NL" sz="2000" b="1" dirty="0"/>
          </a:p>
          <a:p>
            <a:pPr marL="0" indent="0">
              <a:buNone/>
            </a:pPr>
            <a:r>
              <a:rPr lang="nl-NL" sz="2000" b="1" i="1" dirty="0">
                <a:solidFill>
                  <a:srgbClr val="FF0000"/>
                </a:solidFill>
              </a:rPr>
              <a:t>@Component</a:t>
            </a:r>
            <a:r>
              <a:rPr lang="nl-NL" sz="2000" b="1" dirty="0" smtClean="0"/>
              <a:t>({</a:t>
            </a:r>
          </a:p>
          <a:p>
            <a:pPr marL="0" indent="0">
              <a:buNone/>
            </a:pPr>
            <a:r>
              <a:rPr lang="nl-NL" sz="2000" b="1" dirty="0" smtClean="0"/>
              <a:t>               </a:t>
            </a:r>
            <a:r>
              <a:rPr lang="nl-NL" sz="2000" b="1" dirty="0" err="1" smtClean="0">
                <a:solidFill>
                  <a:srgbClr val="C00000"/>
                </a:solidFill>
              </a:rPr>
              <a:t>selector</a:t>
            </a:r>
            <a:r>
              <a:rPr lang="nl-NL" sz="2000" b="1" dirty="0" smtClean="0">
                <a:solidFill>
                  <a:srgbClr val="C00000"/>
                </a:solidFill>
              </a:rPr>
              <a:t>:</a:t>
            </a:r>
            <a:r>
              <a:rPr lang="nl-NL" sz="2000" b="1" dirty="0" smtClean="0">
                <a:solidFill>
                  <a:srgbClr val="FFC000"/>
                </a:solidFill>
              </a:rPr>
              <a:t> </a:t>
            </a:r>
            <a:r>
              <a:rPr lang="nl-NL" sz="2000" b="1" dirty="0" smtClean="0"/>
              <a:t>‘</a:t>
            </a:r>
            <a:r>
              <a:rPr lang="nl-NL" sz="2000" b="1" dirty="0" err="1" smtClean="0"/>
              <a:t>grocery</a:t>
            </a:r>
            <a:r>
              <a:rPr lang="nl-NL" sz="2000" b="1" dirty="0" smtClean="0"/>
              <a:t>-list'</a:t>
            </a:r>
          </a:p>
          <a:p>
            <a:pPr marL="0" indent="0">
              <a:buNone/>
            </a:pPr>
            <a:r>
              <a:rPr lang="nl-NL" sz="2000" b="1" dirty="0"/>
              <a:t> </a:t>
            </a:r>
            <a:r>
              <a:rPr lang="nl-NL" sz="2000" b="1" dirty="0" smtClean="0"/>
              <a:t>              </a:t>
            </a:r>
            <a:r>
              <a:rPr lang="nl-NL" sz="2000" b="1" dirty="0" err="1" smtClean="0">
                <a:solidFill>
                  <a:srgbClr val="C00000"/>
                </a:solidFill>
              </a:rPr>
              <a:t>templateUrl</a:t>
            </a:r>
            <a:r>
              <a:rPr lang="nl-NL" sz="2000" b="1" dirty="0"/>
              <a:t>: </a:t>
            </a:r>
            <a:r>
              <a:rPr lang="nl-NL" sz="2000" b="1" dirty="0" smtClean="0"/>
              <a:t>‘grocerylist.template.html'</a:t>
            </a:r>
            <a:endParaRPr lang="nl-NL" sz="2000" b="1" dirty="0"/>
          </a:p>
          <a:p>
            <a:pPr marL="0" indent="0">
              <a:buNone/>
            </a:pPr>
            <a:r>
              <a:rPr lang="nl-NL" sz="2000" b="1" dirty="0" smtClean="0"/>
              <a:t>})</a:t>
            </a:r>
            <a:endParaRPr lang="nl-NL" sz="2000" b="1" dirty="0"/>
          </a:p>
          <a:p>
            <a:pPr marL="0" indent="0">
              <a:buNone/>
            </a:pPr>
            <a:endParaRPr lang="nl-NL" sz="2000" b="1" dirty="0"/>
          </a:p>
          <a:p>
            <a:pPr marL="0" indent="0">
              <a:buNone/>
            </a:pPr>
            <a:r>
              <a:rPr lang="nl-NL" sz="2000" b="1" dirty="0" smtClean="0">
                <a:solidFill>
                  <a:srgbClr val="C00000"/>
                </a:solidFill>
              </a:rPr>
              <a:t>export class</a:t>
            </a:r>
            <a:r>
              <a:rPr lang="nl-NL" sz="2000" b="1" dirty="0" smtClean="0"/>
              <a:t> </a:t>
            </a:r>
            <a:r>
              <a:rPr lang="nl-NL" sz="2000" b="1" dirty="0" err="1" smtClean="0"/>
              <a:t>GroceryListComponent</a:t>
            </a:r>
            <a:r>
              <a:rPr lang="nl-NL" sz="2000" b="1" dirty="0" smtClean="0"/>
              <a:t> </a:t>
            </a:r>
            <a:r>
              <a:rPr lang="nl-NL" sz="2000" b="1" dirty="0"/>
              <a:t>{</a:t>
            </a:r>
          </a:p>
          <a:p>
            <a:pPr marL="0" indent="0">
              <a:buNone/>
            </a:pPr>
            <a:r>
              <a:rPr lang="nl-NL" sz="2000" b="1" dirty="0">
                <a:solidFill>
                  <a:srgbClr val="00B0F0"/>
                </a:solidFill>
              </a:rPr>
              <a:t>         </a:t>
            </a:r>
            <a:r>
              <a:rPr lang="nl-NL" sz="2000" b="1" dirty="0" err="1" smtClean="0">
                <a:solidFill>
                  <a:srgbClr val="FFC000"/>
                </a:solidFill>
              </a:rPr>
              <a:t>groceries</a:t>
            </a:r>
            <a:r>
              <a:rPr lang="nl-NL" sz="2000" b="1" dirty="0" smtClean="0"/>
              <a:t>: </a:t>
            </a:r>
            <a:r>
              <a:rPr lang="nl-NL" sz="2000" b="1" dirty="0"/>
              <a:t>string[];</a:t>
            </a:r>
          </a:p>
          <a:p>
            <a:pPr marL="0" indent="0">
              <a:buNone/>
            </a:pPr>
            <a:r>
              <a:rPr lang="nl-NL" sz="2000" b="1" dirty="0" smtClean="0">
                <a:solidFill>
                  <a:srgbClr val="C00000"/>
                </a:solidFill>
              </a:rPr>
              <a:t>          </a:t>
            </a:r>
            <a:r>
              <a:rPr lang="nl-NL" sz="2000" b="1" dirty="0" err="1">
                <a:solidFill>
                  <a:srgbClr val="C00000"/>
                </a:solidFill>
              </a:rPr>
              <a:t>constructor</a:t>
            </a:r>
            <a:r>
              <a:rPr lang="nl-NL" sz="2000" b="1" dirty="0"/>
              <a:t>()  {</a:t>
            </a:r>
          </a:p>
          <a:p>
            <a:pPr marL="457200" lvl="1" indent="0">
              <a:buNone/>
            </a:pPr>
            <a:r>
              <a:rPr lang="nl-NL" sz="2000" b="1" dirty="0"/>
              <a:t> </a:t>
            </a:r>
            <a:r>
              <a:rPr lang="nl-NL" sz="2000" b="1" dirty="0" smtClean="0"/>
              <a:t>        </a:t>
            </a:r>
            <a:r>
              <a:rPr lang="nl-NL" sz="2000" b="1" dirty="0" err="1" smtClean="0"/>
              <a:t>this</a:t>
            </a:r>
            <a:r>
              <a:rPr lang="nl-NL" sz="2000" b="1" dirty="0" smtClean="0"/>
              <a:t>.</a:t>
            </a:r>
            <a:r>
              <a:rPr lang="nl-NL" sz="2000" b="1" dirty="0">
                <a:solidFill>
                  <a:srgbClr val="FFC000"/>
                </a:solidFill>
              </a:rPr>
              <a:t> </a:t>
            </a:r>
            <a:r>
              <a:rPr lang="nl-NL" sz="2000" b="1" dirty="0" err="1">
                <a:solidFill>
                  <a:srgbClr val="FFC000"/>
                </a:solidFill>
              </a:rPr>
              <a:t>groceries</a:t>
            </a:r>
            <a:r>
              <a:rPr lang="nl-NL" sz="2000" b="1" dirty="0">
                <a:solidFill>
                  <a:srgbClr val="FFC000"/>
                </a:solidFill>
              </a:rPr>
              <a:t> </a:t>
            </a:r>
            <a:r>
              <a:rPr lang="nl-NL" sz="2000" b="1" dirty="0"/>
              <a:t>=[‘</a:t>
            </a:r>
            <a:r>
              <a:rPr lang="nl-NL" sz="2000" b="1" dirty="0" smtClean="0"/>
              <a:t>grocery1’, </a:t>
            </a:r>
            <a:r>
              <a:rPr lang="nl-NL" sz="2000" b="1" dirty="0"/>
              <a:t>‘</a:t>
            </a:r>
            <a:r>
              <a:rPr lang="nl-NL" sz="2000" b="1" dirty="0" smtClean="0"/>
              <a:t>grocery2’]</a:t>
            </a:r>
            <a:endParaRPr lang="nl-NL" sz="2000" b="1" dirty="0"/>
          </a:p>
          <a:p>
            <a:pPr marL="0" indent="0">
              <a:buNone/>
            </a:pPr>
            <a:r>
              <a:rPr lang="nl-NL" sz="2000" b="1" dirty="0"/>
              <a:t>          }  </a:t>
            </a:r>
          </a:p>
          <a:p>
            <a:pPr marL="0" indent="0">
              <a:buNone/>
            </a:pPr>
            <a:r>
              <a:rPr lang="nl-NL" sz="2000" b="1" dirty="0" smtClean="0"/>
              <a:t>}</a:t>
            </a:r>
            <a:endParaRPr lang="nl-NL" sz="2000" b="1" dirty="0"/>
          </a:p>
          <a:p>
            <a:endParaRPr lang="nl-NL" sz="20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854" y="4111907"/>
            <a:ext cx="2453003" cy="2354275"/>
          </a:xfrm>
          <a:prstGeom prst="rect">
            <a:avLst/>
          </a:prstGeom>
          <a:effectLst>
            <a:glow rad="698500">
              <a:schemeClr val="tx1">
                <a:lumMod val="50000"/>
                <a:lumOff val="50000"/>
                <a:alpha val="51000"/>
              </a:schemeClr>
            </a:glow>
            <a:outerShdw blurRad="241300" dist="50800" dir="5400000" sx="85000" sy="85000" algn="ctr" rotWithShape="0">
              <a:srgbClr val="000000"/>
            </a:outerShdw>
          </a:effectLst>
        </p:spPr>
      </p:pic>
      <p:pic>
        <p:nvPicPr>
          <p:cNvPr id="5" name="Afbeelding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870"/>
            <a:ext cx="1576578" cy="157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6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  <a:latin typeface="+mn-lt"/>
              </a:rPr>
              <a:t>App Store </a:t>
            </a:r>
            <a:r>
              <a:rPr lang="en-US" dirty="0" smtClean="0">
                <a:solidFill>
                  <a:srgbClr val="FFC000"/>
                </a:solidFill>
                <a:latin typeface="+mn-lt"/>
              </a:rPr>
              <a:t>/ </a:t>
            </a:r>
            <a:r>
              <a:rPr lang="en-US" dirty="0">
                <a:solidFill>
                  <a:srgbClr val="FFC000"/>
                </a:solidFill>
                <a:latin typeface="+mn-lt"/>
              </a:rPr>
              <a:t>Google Play</a:t>
            </a:r>
            <a:endParaRPr lang="nl-NL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nl-NL" dirty="0" smtClean="0"/>
          </a:p>
          <a:p>
            <a:pPr marL="0" indent="0" algn="ctr">
              <a:buNone/>
            </a:pPr>
            <a:endParaRPr lang="nl-NL" dirty="0" smtClean="0"/>
          </a:p>
          <a:p>
            <a:pPr marL="0" indent="0" algn="ctr">
              <a:buNone/>
            </a:pPr>
            <a:endParaRPr lang="nl-NL" dirty="0"/>
          </a:p>
          <a:p>
            <a:pPr marL="0" indent="0" algn="ctr">
              <a:buNone/>
            </a:pPr>
            <a:r>
              <a:rPr lang="en-US" sz="3600" dirty="0"/>
              <a:t>Search for </a:t>
            </a:r>
            <a:r>
              <a:rPr lang="en-US" sz="3600" b="1" dirty="0">
                <a:solidFill>
                  <a:srgbClr val="C00000"/>
                </a:solidFill>
              </a:rPr>
              <a:t>"</a:t>
            </a:r>
            <a:r>
              <a:rPr lang="en-US" sz="3600" b="1" dirty="0" err="1">
                <a:solidFill>
                  <a:srgbClr val="C00000"/>
                </a:solidFill>
              </a:rPr>
              <a:t>NativeScript</a:t>
            </a:r>
            <a:r>
              <a:rPr lang="en-US" sz="3600" b="1" dirty="0">
                <a:solidFill>
                  <a:srgbClr val="C00000"/>
                </a:solidFill>
              </a:rPr>
              <a:t> </a:t>
            </a:r>
            <a:r>
              <a:rPr lang="en-US" sz="3600" b="1" dirty="0" smtClean="0">
                <a:solidFill>
                  <a:srgbClr val="C00000"/>
                </a:solidFill>
              </a:rPr>
              <a:t>Examples</a:t>
            </a:r>
            <a:r>
              <a:rPr lang="en-US" sz="3600" b="1" dirty="0">
                <a:solidFill>
                  <a:srgbClr val="C00000"/>
                </a:solidFill>
              </a:rPr>
              <a:t>"</a:t>
            </a:r>
            <a:r>
              <a:rPr lang="en-US" sz="3600" dirty="0"/>
              <a:t> and install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260" y="2223655"/>
            <a:ext cx="1714500" cy="51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803" y="2223655"/>
            <a:ext cx="17145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1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4800" b="1" dirty="0" err="1" smtClean="0">
                <a:solidFill>
                  <a:srgbClr val="FFC000"/>
                </a:solidFill>
                <a:latin typeface="+mn-lt"/>
              </a:rPr>
              <a:t>Selector</a:t>
            </a:r>
            <a:r>
              <a:rPr lang="nl-NL" sz="4800" b="1" dirty="0" smtClean="0">
                <a:solidFill>
                  <a:srgbClr val="FFC000"/>
                </a:solidFill>
                <a:latin typeface="+mn-lt"/>
              </a:rPr>
              <a:t> in index.html</a:t>
            </a:r>
            <a:endParaRPr lang="nl-NL" sz="48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/>
          </a:p>
          <a:p>
            <a:endParaRPr lang="nl-NL" dirty="0"/>
          </a:p>
          <a:p>
            <a:pPr marL="0" indent="0">
              <a:buNone/>
            </a:pPr>
            <a:r>
              <a:rPr lang="nl-NL" dirty="0" smtClean="0"/>
              <a:t>                  </a:t>
            </a:r>
            <a:r>
              <a:rPr lang="nl-NL" b="1" dirty="0" smtClean="0"/>
              <a:t>….</a:t>
            </a:r>
          </a:p>
          <a:p>
            <a:pPr marL="0" indent="0">
              <a:buNone/>
            </a:pPr>
            <a:r>
              <a:rPr lang="nl-NL" b="1" dirty="0" smtClean="0"/>
              <a:t>                    &lt;</a:t>
            </a:r>
            <a:r>
              <a:rPr lang="nl-NL" b="1" dirty="0" err="1" smtClean="0">
                <a:solidFill>
                  <a:srgbClr val="C00000"/>
                </a:solidFill>
              </a:rPr>
              <a:t>grocery</a:t>
            </a:r>
            <a:r>
              <a:rPr lang="nl-NL" b="1" dirty="0" smtClean="0">
                <a:solidFill>
                  <a:srgbClr val="C00000"/>
                </a:solidFill>
              </a:rPr>
              <a:t>-list</a:t>
            </a:r>
            <a:r>
              <a:rPr lang="nl-NL" b="1" dirty="0" smtClean="0"/>
              <a:t>&gt;&lt;/</a:t>
            </a:r>
            <a:r>
              <a:rPr lang="nl-NL" b="1" dirty="0" err="1" smtClean="0">
                <a:solidFill>
                  <a:srgbClr val="C00000"/>
                </a:solidFill>
              </a:rPr>
              <a:t>grocery</a:t>
            </a:r>
            <a:r>
              <a:rPr lang="nl-NL" b="1" dirty="0" smtClean="0">
                <a:solidFill>
                  <a:srgbClr val="C00000"/>
                </a:solidFill>
              </a:rPr>
              <a:t>-list</a:t>
            </a:r>
            <a:r>
              <a:rPr lang="nl-NL" b="1" dirty="0" smtClean="0"/>
              <a:t>&gt;</a:t>
            </a:r>
          </a:p>
          <a:p>
            <a:pPr marL="0" indent="0">
              <a:buNone/>
            </a:pPr>
            <a:r>
              <a:rPr lang="nl-NL" b="1" dirty="0"/>
              <a:t> </a:t>
            </a:r>
            <a:r>
              <a:rPr lang="nl-NL" b="1" dirty="0" smtClean="0"/>
              <a:t>                 ….</a:t>
            </a:r>
            <a:endParaRPr lang="nl-NL" b="1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08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5769" y="371107"/>
            <a:ext cx="10515600" cy="1325563"/>
          </a:xfrm>
        </p:spPr>
        <p:txBody>
          <a:bodyPr/>
          <a:lstStyle/>
          <a:p>
            <a:pPr algn="ctr"/>
            <a:r>
              <a:rPr lang="nl-NL" b="1" dirty="0">
                <a:solidFill>
                  <a:srgbClr val="FFC000"/>
                </a:solidFill>
                <a:latin typeface="+mn-lt"/>
              </a:rPr>
              <a:t>Syntax </a:t>
            </a:r>
            <a:r>
              <a:rPr lang="nl-NL" b="1" dirty="0" smtClean="0">
                <a:solidFill>
                  <a:srgbClr val="FFC000"/>
                </a:solidFill>
                <a:latin typeface="+mn-lt"/>
              </a:rPr>
              <a:t>grocerylist.template.html</a:t>
            </a:r>
            <a:endParaRPr lang="nl-NL" dirty="0">
              <a:latin typeface="+mn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nl-NL" b="1" dirty="0"/>
          </a:p>
          <a:p>
            <a:endParaRPr lang="nl-NL" dirty="0"/>
          </a:p>
        </p:txBody>
      </p:sp>
      <p:sp>
        <p:nvSpPr>
          <p:cNvPr id="4" name="Rechthoek 3"/>
          <p:cNvSpPr/>
          <p:nvPr/>
        </p:nvSpPr>
        <p:spPr>
          <a:xfrm>
            <a:off x="2511972" y="2016135"/>
            <a:ext cx="7168055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800" b="1" dirty="0" smtClean="0"/>
          </a:p>
          <a:p>
            <a:r>
              <a:rPr lang="nl-NL" sz="2800" b="1" dirty="0"/>
              <a:t> </a:t>
            </a:r>
            <a:r>
              <a:rPr lang="nl-NL" sz="2800" b="1" dirty="0" smtClean="0"/>
              <a:t>     &lt;p&gt;</a:t>
            </a:r>
            <a:r>
              <a:rPr lang="nl-NL" sz="2800" b="1" dirty="0" err="1" smtClean="0"/>
              <a:t>Groceries</a:t>
            </a:r>
            <a:r>
              <a:rPr lang="nl-NL" sz="2800" b="1" dirty="0" smtClean="0"/>
              <a:t>: &lt;/p&gt;</a:t>
            </a:r>
            <a:endParaRPr lang="nl-NL" sz="2800" b="1" dirty="0"/>
          </a:p>
          <a:p>
            <a:r>
              <a:rPr lang="nl-NL" sz="2800" b="1" dirty="0"/>
              <a:t>      &lt;</a:t>
            </a:r>
            <a:r>
              <a:rPr lang="nl-NL" sz="2800" b="1" dirty="0" err="1"/>
              <a:t>ul</a:t>
            </a:r>
            <a:r>
              <a:rPr lang="nl-NL" sz="2800" b="1" dirty="0"/>
              <a:t>&gt;</a:t>
            </a:r>
          </a:p>
          <a:p>
            <a:r>
              <a:rPr lang="nl-NL" sz="2800" b="1" dirty="0"/>
              <a:t>            &lt;li </a:t>
            </a:r>
            <a:r>
              <a:rPr lang="nl-NL" sz="2800" b="1" dirty="0" smtClean="0"/>
              <a:t> *</a:t>
            </a:r>
            <a:r>
              <a:rPr lang="nl-NL" sz="3200" b="1" dirty="0" err="1" smtClean="0">
                <a:solidFill>
                  <a:srgbClr val="FFC000"/>
                </a:solidFill>
              </a:rPr>
              <a:t>ng-for</a:t>
            </a:r>
            <a:r>
              <a:rPr lang="nl-NL" sz="3200" b="1" dirty="0" smtClean="0"/>
              <a:t> </a:t>
            </a:r>
            <a:r>
              <a:rPr lang="nl-NL" sz="2800" b="1" dirty="0"/>
              <a:t>= </a:t>
            </a:r>
            <a:r>
              <a:rPr lang="nl-NL" sz="2800" b="1" dirty="0" smtClean="0"/>
              <a:t>“let </a:t>
            </a:r>
            <a:r>
              <a:rPr lang="nl-NL" sz="2800" b="1" dirty="0" err="1" smtClean="0">
                <a:solidFill>
                  <a:srgbClr val="C00000"/>
                </a:solidFill>
              </a:rPr>
              <a:t>grocery</a:t>
            </a:r>
            <a:r>
              <a:rPr lang="nl-NL" sz="2800" b="1" dirty="0" smtClean="0">
                <a:solidFill>
                  <a:srgbClr val="C00000"/>
                </a:solidFill>
              </a:rPr>
              <a:t> of </a:t>
            </a:r>
            <a:r>
              <a:rPr lang="nl-NL" sz="2800" b="1" dirty="0" err="1" smtClean="0">
                <a:solidFill>
                  <a:srgbClr val="C00000"/>
                </a:solidFill>
              </a:rPr>
              <a:t>groceries</a:t>
            </a:r>
            <a:r>
              <a:rPr lang="nl-NL" sz="2800" b="1" dirty="0" smtClean="0"/>
              <a:t>"&gt;      </a:t>
            </a:r>
            <a:endParaRPr lang="nl-NL" sz="2800" b="1" dirty="0"/>
          </a:p>
          <a:p>
            <a:r>
              <a:rPr lang="nl-NL" sz="2800" b="1" dirty="0"/>
              <a:t>                       </a:t>
            </a:r>
            <a:r>
              <a:rPr lang="nl-NL" sz="2800" b="1" dirty="0" smtClean="0"/>
              <a:t>{{</a:t>
            </a:r>
            <a:r>
              <a:rPr lang="nl-NL" sz="2800" b="1" dirty="0" err="1" smtClean="0">
                <a:solidFill>
                  <a:srgbClr val="C00000"/>
                </a:solidFill>
              </a:rPr>
              <a:t>grocery</a:t>
            </a:r>
            <a:r>
              <a:rPr lang="nl-NL" sz="2800" b="1" dirty="0" smtClean="0"/>
              <a:t>}} </a:t>
            </a:r>
            <a:endParaRPr lang="nl-NL" sz="2800" b="1" dirty="0"/>
          </a:p>
          <a:p>
            <a:r>
              <a:rPr lang="nl-NL" sz="2800" b="1" dirty="0"/>
              <a:t>            &lt;/li&gt;</a:t>
            </a:r>
          </a:p>
          <a:p>
            <a:r>
              <a:rPr lang="nl-NL" sz="2800" b="1" dirty="0"/>
              <a:t>      &lt;/</a:t>
            </a:r>
            <a:r>
              <a:rPr lang="nl-NL" sz="2800" b="1" dirty="0" err="1"/>
              <a:t>ul</a:t>
            </a:r>
            <a:r>
              <a:rPr lang="nl-NL" sz="2800" b="1" dirty="0"/>
              <a:t>&gt; </a:t>
            </a:r>
          </a:p>
          <a:p>
            <a:endParaRPr lang="nl-NL" sz="2800" b="1" dirty="0"/>
          </a:p>
          <a:p>
            <a:endParaRPr lang="nl-NL" sz="2800" b="1" dirty="0"/>
          </a:p>
        </p:txBody>
      </p:sp>
      <p:pic>
        <p:nvPicPr>
          <p:cNvPr id="5" name="Afbeelding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870"/>
            <a:ext cx="1576578" cy="157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1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93" y="1186595"/>
            <a:ext cx="4057922" cy="447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1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b="1" dirty="0" err="1" smtClean="0">
                <a:solidFill>
                  <a:srgbClr val="FFC000"/>
                </a:solidFill>
                <a:latin typeface="+mn-lt"/>
              </a:rPr>
              <a:t>Angular</a:t>
            </a:r>
            <a:r>
              <a:rPr lang="nl-NL" b="1" dirty="0" smtClean="0">
                <a:solidFill>
                  <a:srgbClr val="FFC000"/>
                </a:solidFill>
                <a:latin typeface="+mn-lt"/>
              </a:rPr>
              <a:t> in </a:t>
            </a:r>
            <a:r>
              <a:rPr lang="nl-NL" b="1" dirty="0" err="1" smtClean="0">
                <a:solidFill>
                  <a:srgbClr val="FFC000"/>
                </a:solidFill>
                <a:latin typeface="+mn-lt"/>
              </a:rPr>
              <a:t>NativeScript</a:t>
            </a:r>
            <a:r>
              <a:rPr lang="nl-NL" b="1" dirty="0" smtClean="0">
                <a:solidFill>
                  <a:srgbClr val="FFC000"/>
                </a:solidFill>
                <a:latin typeface="+mn-lt"/>
              </a:rPr>
              <a:t>?</a:t>
            </a:r>
            <a:endParaRPr lang="nl-NL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nl-NL" b="1" dirty="0" smtClean="0">
              <a:solidFill>
                <a:schemeClr val="accent2"/>
              </a:solidFill>
            </a:endParaRPr>
          </a:p>
          <a:p>
            <a:endParaRPr lang="nl-NL" b="1" dirty="0" smtClean="0"/>
          </a:p>
          <a:p>
            <a:pPr marL="0" indent="0" algn="ctr">
              <a:buNone/>
            </a:pPr>
            <a:r>
              <a:rPr lang="nl-NL" sz="5400" b="1" dirty="0">
                <a:solidFill>
                  <a:srgbClr val="FF0000"/>
                </a:solidFill>
              </a:rPr>
              <a:t>c</a:t>
            </a:r>
            <a:r>
              <a:rPr lang="nl-NL" sz="5400" b="1" dirty="0" smtClean="0">
                <a:solidFill>
                  <a:srgbClr val="FF0000"/>
                </a:solidFill>
              </a:rPr>
              <a:t>hange </a:t>
            </a:r>
            <a:r>
              <a:rPr lang="nl-NL" sz="5400" b="1" dirty="0" smtClean="0"/>
              <a:t>=&gt; </a:t>
            </a:r>
            <a:r>
              <a:rPr lang="nl-NL" sz="5400" b="1" dirty="0" smtClean="0">
                <a:solidFill>
                  <a:srgbClr val="FFC000"/>
                </a:solidFill>
              </a:rPr>
              <a:t>template/view</a:t>
            </a:r>
          </a:p>
          <a:p>
            <a:endParaRPr lang="nl-NL" b="1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744" y="4998365"/>
            <a:ext cx="1190938" cy="131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4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4800" b="1" dirty="0" smtClean="0">
                <a:solidFill>
                  <a:srgbClr val="FFC000"/>
                </a:solidFill>
                <a:latin typeface="+mn-lt"/>
              </a:rPr>
              <a:t>Syntax Component in </a:t>
            </a:r>
            <a:r>
              <a:rPr lang="nl-NL" sz="4800" b="1" dirty="0" err="1" smtClean="0">
                <a:solidFill>
                  <a:srgbClr val="FFC000"/>
                </a:solidFill>
                <a:latin typeface="+mn-lt"/>
              </a:rPr>
              <a:t>NativeScript</a:t>
            </a:r>
            <a:endParaRPr lang="nl-NL" sz="4800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419109" y="1365814"/>
            <a:ext cx="8934691" cy="549218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nl-NL" sz="2000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nl-NL" sz="2000" b="1" dirty="0" smtClean="0">
                <a:solidFill>
                  <a:srgbClr val="C00000"/>
                </a:solidFill>
              </a:rPr>
              <a:t>import</a:t>
            </a:r>
            <a:r>
              <a:rPr lang="nl-NL" sz="2000" b="1" dirty="0" smtClean="0"/>
              <a:t> </a:t>
            </a:r>
            <a:r>
              <a:rPr lang="nl-NL" sz="2000" b="1" dirty="0"/>
              <a:t>{</a:t>
            </a:r>
            <a:r>
              <a:rPr lang="nl-NL" sz="2000" b="1" dirty="0" smtClean="0"/>
              <a:t>Component}   </a:t>
            </a:r>
            <a:r>
              <a:rPr lang="nl-NL" sz="2000" b="1" dirty="0" err="1" smtClean="0">
                <a:solidFill>
                  <a:srgbClr val="C00000"/>
                </a:solidFill>
              </a:rPr>
              <a:t>from</a:t>
            </a:r>
            <a:r>
              <a:rPr lang="nl-NL" sz="2000" b="1" dirty="0" smtClean="0"/>
              <a:t>   </a:t>
            </a:r>
            <a:r>
              <a:rPr lang="nl-NL" sz="2000" b="1" i="1" dirty="0" smtClean="0">
                <a:solidFill>
                  <a:srgbClr val="FF0000"/>
                </a:solidFill>
              </a:rPr>
              <a:t>‘@</a:t>
            </a:r>
            <a:r>
              <a:rPr lang="nl-NL" sz="2000" b="1" i="1" dirty="0" err="1" smtClean="0">
                <a:solidFill>
                  <a:srgbClr val="FF0000"/>
                </a:solidFill>
              </a:rPr>
              <a:t>angular</a:t>
            </a:r>
            <a:r>
              <a:rPr lang="nl-NL" sz="2000" b="1" i="1" dirty="0" smtClean="0">
                <a:solidFill>
                  <a:srgbClr val="FF0000"/>
                </a:solidFill>
              </a:rPr>
              <a:t>/</a:t>
            </a:r>
            <a:r>
              <a:rPr lang="nl-NL" sz="2000" b="1" i="1" dirty="0" err="1" smtClean="0">
                <a:solidFill>
                  <a:srgbClr val="FF0000"/>
                </a:solidFill>
              </a:rPr>
              <a:t>core</a:t>
            </a:r>
            <a:r>
              <a:rPr lang="nl-NL" sz="2000" b="1" i="1" dirty="0" smtClean="0">
                <a:solidFill>
                  <a:srgbClr val="FF0000"/>
                </a:solidFill>
              </a:rPr>
              <a:t>'</a:t>
            </a:r>
            <a:r>
              <a:rPr lang="nl-NL" sz="2000" b="1" dirty="0" smtClean="0"/>
              <a:t>;</a:t>
            </a:r>
            <a:endParaRPr lang="nl-NL" sz="2000" b="1" dirty="0"/>
          </a:p>
          <a:p>
            <a:pPr marL="0" indent="0">
              <a:buNone/>
            </a:pPr>
            <a:endParaRPr lang="nl-NL" sz="2000" b="1" dirty="0"/>
          </a:p>
          <a:p>
            <a:pPr marL="0" indent="0">
              <a:buNone/>
            </a:pPr>
            <a:r>
              <a:rPr lang="nl-NL" sz="2000" b="1" i="1" dirty="0">
                <a:solidFill>
                  <a:srgbClr val="FF0000"/>
                </a:solidFill>
              </a:rPr>
              <a:t>@Component</a:t>
            </a:r>
            <a:r>
              <a:rPr lang="nl-NL" sz="2000" b="1" dirty="0" smtClean="0"/>
              <a:t>({</a:t>
            </a:r>
          </a:p>
          <a:p>
            <a:pPr marL="0" indent="0">
              <a:buNone/>
            </a:pPr>
            <a:r>
              <a:rPr lang="nl-NL" sz="2000" b="1" dirty="0" smtClean="0"/>
              <a:t>               </a:t>
            </a:r>
            <a:r>
              <a:rPr lang="nl-NL" sz="2000" b="1" dirty="0" err="1" smtClean="0">
                <a:solidFill>
                  <a:srgbClr val="C00000"/>
                </a:solidFill>
              </a:rPr>
              <a:t>selector</a:t>
            </a:r>
            <a:r>
              <a:rPr lang="nl-NL" sz="2000" b="1" dirty="0" smtClean="0">
                <a:solidFill>
                  <a:srgbClr val="C00000"/>
                </a:solidFill>
              </a:rPr>
              <a:t>:</a:t>
            </a:r>
            <a:r>
              <a:rPr lang="nl-NL" sz="2000" b="1" dirty="0" smtClean="0">
                <a:solidFill>
                  <a:srgbClr val="FFC000"/>
                </a:solidFill>
              </a:rPr>
              <a:t> </a:t>
            </a:r>
            <a:r>
              <a:rPr lang="nl-NL" sz="2000" b="1" dirty="0" smtClean="0"/>
              <a:t>‘</a:t>
            </a:r>
            <a:r>
              <a:rPr lang="nl-NL" sz="2000" b="1" dirty="0" err="1" smtClean="0"/>
              <a:t>grocery</a:t>
            </a:r>
            <a:r>
              <a:rPr lang="nl-NL" sz="2000" b="1" dirty="0" smtClean="0"/>
              <a:t>-list'</a:t>
            </a:r>
          </a:p>
          <a:p>
            <a:pPr marL="0" indent="0">
              <a:buNone/>
            </a:pPr>
            <a:r>
              <a:rPr lang="nl-NL" sz="2000" b="1" dirty="0"/>
              <a:t> </a:t>
            </a:r>
            <a:r>
              <a:rPr lang="nl-NL" sz="2000" b="1" dirty="0" smtClean="0"/>
              <a:t>              </a:t>
            </a:r>
            <a:r>
              <a:rPr lang="nl-NL" sz="2000" b="1" dirty="0" err="1" smtClean="0">
                <a:solidFill>
                  <a:srgbClr val="C00000"/>
                </a:solidFill>
              </a:rPr>
              <a:t>templateUrl</a:t>
            </a:r>
            <a:r>
              <a:rPr lang="nl-NL" sz="2000" b="1" dirty="0"/>
              <a:t>: </a:t>
            </a:r>
            <a:r>
              <a:rPr lang="nl-NL" sz="2000" b="1" dirty="0" smtClean="0"/>
              <a:t>‘grocerylist.template.html'</a:t>
            </a:r>
            <a:endParaRPr lang="nl-NL" sz="2000" b="1" dirty="0"/>
          </a:p>
          <a:p>
            <a:pPr marL="0" indent="0">
              <a:buNone/>
            </a:pPr>
            <a:r>
              <a:rPr lang="nl-NL" sz="2000" b="1" dirty="0" smtClean="0"/>
              <a:t>})</a:t>
            </a:r>
            <a:endParaRPr lang="nl-NL" sz="2000" b="1" dirty="0"/>
          </a:p>
          <a:p>
            <a:pPr marL="0" indent="0">
              <a:buNone/>
            </a:pPr>
            <a:endParaRPr lang="nl-NL" sz="2000" b="1" dirty="0"/>
          </a:p>
          <a:p>
            <a:pPr marL="0" indent="0">
              <a:buNone/>
            </a:pPr>
            <a:r>
              <a:rPr lang="nl-NL" sz="2000" b="1" dirty="0" smtClean="0">
                <a:solidFill>
                  <a:srgbClr val="C00000"/>
                </a:solidFill>
              </a:rPr>
              <a:t>export class</a:t>
            </a:r>
            <a:r>
              <a:rPr lang="nl-NL" sz="2000" b="1" dirty="0" smtClean="0"/>
              <a:t> </a:t>
            </a:r>
            <a:r>
              <a:rPr lang="nl-NL" sz="2000" b="1" dirty="0" err="1" smtClean="0"/>
              <a:t>GroceryListComponent</a:t>
            </a:r>
            <a:r>
              <a:rPr lang="nl-NL" sz="2000" b="1" dirty="0" smtClean="0"/>
              <a:t> </a:t>
            </a:r>
            <a:r>
              <a:rPr lang="nl-NL" sz="2000" b="1" dirty="0"/>
              <a:t>{</a:t>
            </a:r>
          </a:p>
          <a:p>
            <a:pPr marL="0" indent="0">
              <a:buNone/>
            </a:pPr>
            <a:r>
              <a:rPr lang="nl-NL" sz="2000" b="1" dirty="0">
                <a:solidFill>
                  <a:srgbClr val="00B0F0"/>
                </a:solidFill>
              </a:rPr>
              <a:t>         </a:t>
            </a:r>
            <a:r>
              <a:rPr lang="nl-NL" sz="2000" b="1" dirty="0" err="1" smtClean="0">
                <a:solidFill>
                  <a:srgbClr val="FFC000"/>
                </a:solidFill>
              </a:rPr>
              <a:t>groceries</a:t>
            </a:r>
            <a:r>
              <a:rPr lang="nl-NL" sz="2000" b="1" dirty="0" smtClean="0"/>
              <a:t>: </a:t>
            </a:r>
            <a:r>
              <a:rPr lang="nl-NL" sz="2000" b="1" dirty="0"/>
              <a:t>string[];</a:t>
            </a:r>
          </a:p>
          <a:p>
            <a:pPr marL="0" indent="0">
              <a:buNone/>
            </a:pPr>
            <a:r>
              <a:rPr lang="nl-NL" sz="2000" b="1" dirty="0" smtClean="0">
                <a:solidFill>
                  <a:srgbClr val="C00000"/>
                </a:solidFill>
              </a:rPr>
              <a:t>          </a:t>
            </a:r>
            <a:r>
              <a:rPr lang="nl-NL" sz="2000" b="1" dirty="0" err="1">
                <a:solidFill>
                  <a:srgbClr val="C00000"/>
                </a:solidFill>
              </a:rPr>
              <a:t>constructor</a:t>
            </a:r>
            <a:r>
              <a:rPr lang="nl-NL" sz="2000" b="1" dirty="0"/>
              <a:t>()  {</a:t>
            </a:r>
          </a:p>
          <a:p>
            <a:pPr marL="457200" lvl="1" indent="0">
              <a:buNone/>
            </a:pPr>
            <a:r>
              <a:rPr lang="nl-NL" sz="2000" b="1" dirty="0"/>
              <a:t> </a:t>
            </a:r>
            <a:r>
              <a:rPr lang="nl-NL" sz="2000" b="1" dirty="0" smtClean="0"/>
              <a:t>        </a:t>
            </a:r>
            <a:r>
              <a:rPr lang="nl-NL" sz="2000" b="1" dirty="0" err="1" smtClean="0"/>
              <a:t>this</a:t>
            </a:r>
            <a:r>
              <a:rPr lang="nl-NL" sz="2000" b="1" dirty="0" smtClean="0"/>
              <a:t>.</a:t>
            </a:r>
            <a:r>
              <a:rPr lang="nl-NL" sz="2000" b="1" dirty="0">
                <a:solidFill>
                  <a:srgbClr val="FFC000"/>
                </a:solidFill>
              </a:rPr>
              <a:t> </a:t>
            </a:r>
            <a:r>
              <a:rPr lang="nl-NL" sz="2000" b="1" dirty="0" err="1">
                <a:solidFill>
                  <a:srgbClr val="FFC000"/>
                </a:solidFill>
              </a:rPr>
              <a:t>groceries</a:t>
            </a:r>
            <a:r>
              <a:rPr lang="nl-NL" sz="2000" b="1" dirty="0">
                <a:solidFill>
                  <a:srgbClr val="FFC000"/>
                </a:solidFill>
              </a:rPr>
              <a:t> </a:t>
            </a:r>
            <a:r>
              <a:rPr lang="nl-NL" sz="2000" b="1" dirty="0"/>
              <a:t>=[‘</a:t>
            </a:r>
            <a:r>
              <a:rPr lang="nl-NL" sz="2000" b="1" dirty="0" smtClean="0"/>
              <a:t>grocery1’, </a:t>
            </a:r>
            <a:r>
              <a:rPr lang="nl-NL" sz="2000" b="1" dirty="0"/>
              <a:t>‘</a:t>
            </a:r>
            <a:r>
              <a:rPr lang="nl-NL" sz="2000" b="1" dirty="0" smtClean="0"/>
              <a:t>grocery2’]</a:t>
            </a:r>
            <a:endParaRPr lang="nl-NL" sz="2000" b="1" dirty="0"/>
          </a:p>
          <a:p>
            <a:pPr marL="0" indent="0">
              <a:buNone/>
            </a:pPr>
            <a:r>
              <a:rPr lang="nl-NL" sz="2000" b="1" dirty="0"/>
              <a:t>          }  </a:t>
            </a:r>
          </a:p>
          <a:p>
            <a:pPr marL="0" indent="0">
              <a:buNone/>
            </a:pPr>
            <a:r>
              <a:rPr lang="nl-NL" sz="2000" b="1" dirty="0" smtClean="0"/>
              <a:t>}</a:t>
            </a:r>
            <a:endParaRPr lang="nl-NL" sz="2000" b="1" dirty="0"/>
          </a:p>
          <a:p>
            <a:endParaRPr lang="nl-NL" sz="2000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744" y="4998365"/>
            <a:ext cx="1190938" cy="131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1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4800" b="1" dirty="0">
                <a:solidFill>
                  <a:srgbClr val="FFC000"/>
                </a:solidFill>
                <a:latin typeface="+mn-lt"/>
              </a:rPr>
              <a:t>Syntax </a:t>
            </a:r>
            <a:r>
              <a:rPr lang="nl-NL" sz="4800" b="1" dirty="0" smtClean="0">
                <a:solidFill>
                  <a:srgbClr val="FFC000"/>
                </a:solidFill>
                <a:latin typeface="+mn-lt"/>
              </a:rPr>
              <a:t>grocerylist.template.html</a:t>
            </a:r>
            <a:endParaRPr lang="nl-NL" sz="4800" dirty="0">
              <a:latin typeface="+mn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nl-NL" b="1" dirty="0"/>
          </a:p>
          <a:p>
            <a:endParaRPr lang="nl-NL" dirty="0"/>
          </a:p>
        </p:txBody>
      </p:sp>
      <p:sp>
        <p:nvSpPr>
          <p:cNvPr id="4" name="Rechthoek 3"/>
          <p:cNvSpPr/>
          <p:nvPr/>
        </p:nvSpPr>
        <p:spPr>
          <a:xfrm>
            <a:off x="2431228" y="1957895"/>
            <a:ext cx="8096095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2800" b="1" dirty="0" smtClean="0"/>
          </a:p>
          <a:p>
            <a:r>
              <a:rPr lang="en-US" sz="2800" b="1" dirty="0" smtClean="0"/>
              <a:t>&lt;</a:t>
            </a:r>
            <a:r>
              <a:rPr lang="en-US" sz="2800" b="1" dirty="0" err="1"/>
              <a:t>StackLayout</a:t>
            </a:r>
            <a:r>
              <a:rPr lang="en-US" sz="2800" b="1" dirty="0"/>
              <a:t> *</a:t>
            </a:r>
            <a:r>
              <a:rPr lang="en-US" sz="2800" b="1" dirty="0" err="1" smtClean="0">
                <a:solidFill>
                  <a:srgbClr val="FFC000"/>
                </a:solidFill>
              </a:rPr>
              <a:t>ngFor</a:t>
            </a:r>
            <a:r>
              <a:rPr lang="en-US" sz="2800" b="1" dirty="0" smtClean="0">
                <a:solidFill>
                  <a:srgbClr val="FFC000"/>
                </a:solidFill>
              </a:rPr>
              <a:t> </a:t>
            </a:r>
            <a:r>
              <a:rPr lang="en-US" sz="2800" b="1" dirty="0" smtClean="0"/>
              <a:t>= "</a:t>
            </a:r>
            <a:r>
              <a:rPr lang="en-US" sz="2800" b="1" dirty="0"/>
              <a:t>let </a:t>
            </a:r>
            <a:r>
              <a:rPr lang="en-US" sz="2800" b="1" dirty="0" smtClean="0">
                <a:solidFill>
                  <a:srgbClr val="C00000"/>
                </a:solidFill>
              </a:rPr>
              <a:t>grocery of groceries</a:t>
            </a:r>
            <a:r>
              <a:rPr lang="en-US" sz="2800" b="1" dirty="0" smtClean="0"/>
              <a:t>"&gt;</a:t>
            </a:r>
            <a:endParaRPr lang="en-US" sz="2800" b="1" dirty="0"/>
          </a:p>
          <a:p>
            <a:r>
              <a:rPr lang="en-US" sz="2800" b="1" dirty="0"/>
              <a:t>    &lt;</a:t>
            </a:r>
            <a:r>
              <a:rPr lang="en-US" sz="2800" b="1" dirty="0">
                <a:solidFill>
                  <a:schemeClr val="accent2"/>
                </a:solidFill>
              </a:rPr>
              <a:t>Label</a:t>
            </a:r>
            <a:r>
              <a:rPr lang="en-US" sz="2800" b="1" dirty="0"/>
              <a:t> [text</a:t>
            </a:r>
            <a:r>
              <a:rPr lang="en-US" sz="2800" b="1" dirty="0" smtClean="0"/>
              <a:t>]=“</a:t>
            </a:r>
            <a:r>
              <a:rPr lang="en-US" sz="2800" b="1" dirty="0" smtClean="0">
                <a:solidFill>
                  <a:srgbClr val="C00000"/>
                </a:solidFill>
              </a:rPr>
              <a:t>grocery</a:t>
            </a:r>
            <a:r>
              <a:rPr lang="en-US" sz="2800" b="1" dirty="0" smtClean="0"/>
              <a:t>"&gt;&lt;/</a:t>
            </a:r>
            <a:r>
              <a:rPr lang="en-US" sz="2800" b="1" dirty="0">
                <a:solidFill>
                  <a:schemeClr val="accent2"/>
                </a:solidFill>
              </a:rPr>
              <a:t>Label</a:t>
            </a:r>
            <a:r>
              <a:rPr lang="en-US" sz="2800" b="1" dirty="0"/>
              <a:t>&gt;</a:t>
            </a:r>
          </a:p>
          <a:p>
            <a:r>
              <a:rPr lang="en-US" sz="2800" b="1" dirty="0"/>
              <a:t>&lt;/</a:t>
            </a:r>
            <a:r>
              <a:rPr lang="en-US" sz="2800" b="1" dirty="0" err="1"/>
              <a:t>StackLayout</a:t>
            </a:r>
            <a:r>
              <a:rPr lang="en-US" sz="2800" b="1" dirty="0"/>
              <a:t>&gt;</a:t>
            </a:r>
            <a:r>
              <a:rPr lang="nl-NL" sz="2800" b="1" dirty="0" smtClean="0"/>
              <a:t> </a:t>
            </a:r>
            <a:endParaRPr lang="nl-NL" sz="2800" b="1" dirty="0"/>
          </a:p>
          <a:p>
            <a:endParaRPr lang="nl-NL" sz="2800" b="1" dirty="0" smtClean="0"/>
          </a:p>
          <a:p>
            <a:pPr lvl="2"/>
            <a:endParaRPr lang="nl-NL" b="1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2"/>
            <a:r>
              <a:rPr lang="nl-NL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&lt;</a:t>
            </a:r>
            <a:r>
              <a:rPr lang="nl-NL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p&gt;</a:t>
            </a:r>
            <a:r>
              <a:rPr lang="nl-NL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Groceries</a:t>
            </a:r>
            <a:r>
              <a:rPr lang="nl-NL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&lt;/p&gt;</a:t>
            </a:r>
          </a:p>
          <a:p>
            <a:pPr lvl="2"/>
            <a:r>
              <a:rPr lang="nl-NL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&lt;</a:t>
            </a:r>
            <a:r>
              <a:rPr lang="nl-NL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ul</a:t>
            </a:r>
            <a:r>
              <a:rPr lang="nl-NL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&gt;</a:t>
            </a:r>
          </a:p>
          <a:p>
            <a:pPr lvl="2"/>
            <a:r>
              <a:rPr lang="nl-NL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    &lt;li  *</a:t>
            </a:r>
            <a:r>
              <a:rPr lang="nl-NL" b="1" dirty="0" err="1">
                <a:solidFill>
                  <a:srgbClr val="FFC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ng-for</a:t>
            </a:r>
            <a:r>
              <a:rPr lang="nl-NL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“let </a:t>
            </a:r>
            <a:r>
              <a:rPr lang="nl-NL" b="1" dirty="0" err="1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grocery</a:t>
            </a:r>
            <a:r>
              <a:rPr lang="nl-NL" b="1" dirty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of </a:t>
            </a:r>
            <a:r>
              <a:rPr lang="nl-NL" b="1" dirty="0" err="1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groceries</a:t>
            </a:r>
            <a:r>
              <a:rPr lang="nl-NL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"&gt;      </a:t>
            </a:r>
          </a:p>
          <a:p>
            <a:pPr lvl="2"/>
            <a:r>
              <a:rPr lang="nl-NL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               {{</a:t>
            </a:r>
            <a:r>
              <a:rPr lang="nl-NL" b="1" dirty="0" err="1" smtClean="0">
                <a:solidFill>
                  <a:srgbClr val="C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grocery</a:t>
            </a:r>
            <a:r>
              <a:rPr lang="nl-NL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}} </a:t>
            </a:r>
            <a:endParaRPr lang="nl-NL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2"/>
            <a:r>
              <a:rPr lang="nl-NL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    &lt;/li&gt;</a:t>
            </a:r>
          </a:p>
          <a:p>
            <a:pPr lvl="2"/>
            <a:r>
              <a:rPr lang="nl-NL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&lt;/</a:t>
            </a:r>
            <a:r>
              <a:rPr lang="nl-NL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ul</a:t>
            </a:r>
            <a:r>
              <a:rPr lang="nl-NL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&gt; </a:t>
            </a:r>
          </a:p>
          <a:p>
            <a:endParaRPr lang="nl-NL" sz="2800" b="1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744" y="4998365"/>
            <a:ext cx="1190938" cy="131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3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+mn-lt"/>
              </a:rPr>
              <a:t>CSS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Rechthoek 3"/>
          <p:cNvSpPr/>
          <p:nvPr/>
        </p:nvSpPr>
        <p:spPr>
          <a:xfrm>
            <a:off x="2638618" y="1929614"/>
            <a:ext cx="858460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b="1" dirty="0" smtClean="0">
                <a:solidFill>
                  <a:schemeClr val="accent2"/>
                </a:solidFill>
              </a:rPr>
              <a:t>Label</a:t>
            </a:r>
            <a:r>
              <a:rPr lang="nl-NL" sz="2800" b="1" dirty="0" smtClean="0"/>
              <a:t> { </a:t>
            </a:r>
          </a:p>
          <a:p>
            <a:r>
              <a:rPr lang="nl-NL" sz="2800" b="1" dirty="0" smtClean="0"/>
              <a:t>        </a:t>
            </a:r>
            <a:r>
              <a:rPr lang="nl-NL" sz="2800" b="1" dirty="0" err="1" smtClean="0">
                <a:solidFill>
                  <a:srgbClr val="C00000"/>
                </a:solidFill>
              </a:rPr>
              <a:t>color</a:t>
            </a:r>
            <a:r>
              <a:rPr lang="nl-NL" sz="2800" b="1" dirty="0" smtClean="0"/>
              <a:t>: red;</a:t>
            </a:r>
          </a:p>
          <a:p>
            <a:r>
              <a:rPr lang="nl-NL" sz="2800" b="1" dirty="0"/>
              <a:t> </a:t>
            </a:r>
            <a:r>
              <a:rPr lang="nl-NL" sz="2800" b="1" dirty="0" smtClean="0"/>
              <a:t>       </a:t>
            </a:r>
            <a:r>
              <a:rPr lang="nl-NL" sz="2800" b="1" dirty="0" smtClean="0">
                <a:solidFill>
                  <a:srgbClr val="C00000"/>
                </a:solidFill>
              </a:rPr>
              <a:t>font-</a:t>
            </a:r>
            <a:r>
              <a:rPr lang="nl-NL" sz="2800" b="1" dirty="0" err="1" smtClean="0">
                <a:solidFill>
                  <a:srgbClr val="C00000"/>
                </a:solidFill>
              </a:rPr>
              <a:t>size</a:t>
            </a:r>
            <a:r>
              <a:rPr lang="nl-NL" sz="2800" b="1" dirty="0" smtClean="0"/>
              <a:t>: 20;</a:t>
            </a:r>
          </a:p>
          <a:p>
            <a:r>
              <a:rPr lang="nl-NL" sz="2800" b="1" dirty="0"/>
              <a:t> </a:t>
            </a:r>
            <a:r>
              <a:rPr lang="nl-NL" sz="2800" b="1" dirty="0" smtClean="0"/>
              <a:t>       </a:t>
            </a:r>
            <a:r>
              <a:rPr lang="nl-NL" sz="2800" b="1" dirty="0" err="1" smtClean="0">
                <a:solidFill>
                  <a:srgbClr val="C00000"/>
                </a:solidFill>
              </a:rPr>
              <a:t>width</a:t>
            </a:r>
            <a:r>
              <a:rPr lang="nl-NL" sz="2800" b="1" dirty="0" smtClean="0"/>
              <a:t>: 200;</a:t>
            </a:r>
          </a:p>
          <a:p>
            <a:r>
              <a:rPr lang="nl-NL" sz="2800" b="1" dirty="0"/>
              <a:t> </a:t>
            </a:r>
            <a:r>
              <a:rPr lang="nl-NL" sz="2800" b="1" dirty="0" smtClean="0"/>
              <a:t>       </a:t>
            </a:r>
            <a:r>
              <a:rPr lang="nl-NL" sz="2800" b="1" dirty="0" err="1" smtClean="0">
                <a:solidFill>
                  <a:srgbClr val="C00000"/>
                </a:solidFill>
              </a:rPr>
              <a:t>margin</a:t>
            </a:r>
            <a:r>
              <a:rPr lang="nl-NL" sz="2800" b="1" dirty="0" smtClean="0"/>
              <a:t>: 20;</a:t>
            </a:r>
            <a:endParaRPr lang="nl-NL" sz="2800" b="1" dirty="0"/>
          </a:p>
          <a:p>
            <a:r>
              <a:rPr lang="nl-NL" sz="2800" b="1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7933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b="1" dirty="0" smtClean="0">
                <a:solidFill>
                  <a:srgbClr val="FFC000"/>
                </a:solidFill>
                <a:latin typeface="+mn-lt"/>
              </a:rPr>
              <a:t>Benefits of </a:t>
            </a:r>
            <a:r>
              <a:rPr lang="nl-NL" b="1" dirty="0" err="1" smtClean="0">
                <a:solidFill>
                  <a:srgbClr val="FFC000"/>
                </a:solidFill>
                <a:latin typeface="+mn-lt"/>
              </a:rPr>
              <a:t>using</a:t>
            </a:r>
            <a:r>
              <a:rPr lang="nl-NL" b="1" dirty="0" smtClean="0">
                <a:solidFill>
                  <a:srgbClr val="FFC000"/>
                </a:solidFill>
                <a:latin typeface="+mn-lt"/>
              </a:rPr>
              <a:t> </a:t>
            </a:r>
            <a:r>
              <a:rPr lang="nl-NL" b="1" dirty="0" err="1">
                <a:solidFill>
                  <a:srgbClr val="FFC000"/>
                </a:solidFill>
                <a:latin typeface="+mn-lt"/>
              </a:rPr>
              <a:t>NativeScript</a:t>
            </a:r>
            <a:r>
              <a:rPr lang="nl-NL" b="1" dirty="0">
                <a:solidFill>
                  <a:srgbClr val="FFC000"/>
                </a:solidFill>
                <a:latin typeface="+mn-lt"/>
              </a:rPr>
              <a:t> </a:t>
            </a:r>
            <a:r>
              <a:rPr lang="nl-NL" b="1" dirty="0" err="1">
                <a:solidFill>
                  <a:srgbClr val="FFC000"/>
                </a:solidFill>
                <a:latin typeface="+mn-lt"/>
              </a:rPr>
              <a:t>and</a:t>
            </a:r>
            <a:r>
              <a:rPr lang="nl-NL" b="1" dirty="0">
                <a:solidFill>
                  <a:srgbClr val="FFC000"/>
                </a:solidFill>
                <a:latin typeface="+mn-lt"/>
              </a:rPr>
              <a:t> </a:t>
            </a:r>
            <a:r>
              <a:rPr lang="nl-NL" b="1" dirty="0" err="1" smtClean="0">
                <a:solidFill>
                  <a:srgbClr val="FFC000"/>
                </a:solidFill>
                <a:latin typeface="+mn-lt"/>
              </a:rPr>
              <a:t>Angular</a:t>
            </a:r>
            <a:endParaRPr lang="nl-NL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82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nl-NL" b="1" dirty="0" smtClean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Reuse </a:t>
            </a:r>
            <a:r>
              <a:rPr lang="en-US" b="1" dirty="0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all code between Web and mobile!</a:t>
            </a:r>
          </a:p>
          <a:p>
            <a:pPr marL="0" indent="0" algn="ctr">
              <a:buNone/>
            </a:pPr>
            <a:endParaRPr lang="nl-NL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nl-NL" b="1" dirty="0" err="1" smtClean="0">
                <a:solidFill>
                  <a:srgbClr val="FF0000"/>
                </a:solidFill>
              </a:rPr>
              <a:t>Faster</a:t>
            </a:r>
            <a:r>
              <a:rPr lang="nl-NL" b="1" dirty="0" smtClean="0">
                <a:solidFill>
                  <a:srgbClr val="FF0000"/>
                </a:solidFill>
              </a:rPr>
              <a:t> time </a:t>
            </a:r>
            <a:r>
              <a:rPr lang="nl-NL" b="1" dirty="0" err="1" smtClean="0">
                <a:solidFill>
                  <a:srgbClr val="FF0000"/>
                </a:solidFill>
              </a:rPr>
              <a:t>to</a:t>
            </a:r>
            <a:r>
              <a:rPr lang="nl-NL" b="1" dirty="0" smtClean="0">
                <a:solidFill>
                  <a:srgbClr val="FF0000"/>
                </a:solidFill>
              </a:rPr>
              <a:t> market</a:t>
            </a:r>
          </a:p>
          <a:p>
            <a:pPr marL="0" indent="0" algn="ctr">
              <a:buNone/>
            </a:pPr>
            <a:endParaRPr lang="nl-NL" dirty="0" smtClean="0"/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Use </a:t>
            </a:r>
            <a:r>
              <a:rPr lang="en-US" b="1" dirty="0">
                <a:solidFill>
                  <a:schemeClr val="accent2"/>
                </a:solidFill>
              </a:rPr>
              <a:t>of existing developer skills</a:t>
            </a:r>
            <a:endParaRPr lang="nl-NL" b="1" dirty="0">
              <a:solidFill>
                <a:schemeClr val="accent2"/>
              </a:solidFill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744" y="4998365"/>
            <a:ext cx="1190938" cy="131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b="1" dirty="0" smtClean="0">
                <a:solidFill>
                  <a:srgbClr val="FFC000"/>
                </a:solidFill>
                <a:latin typeface="+mn-lt"/>
              </a:rPr>
              <a:t>Downsides</a:t>
            </a:r>
            <a:endParaRPr lang="nl-NL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82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nl-NL" b="1" dirty="0" smtClean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C00000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JavaScript and Angular</a:t>
            </a:r>
            <a:endParaRPr lang="en-US" b="1" dirty="0">
              <a:solidFill>
                <a:srgbClr val="C00000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indent="0" algn="ctr">
              <a:buNone/>
            </a:pPr>
            <a:endParaRPr lang="nl-NL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nl-NL" b="1" dirty="0" smtClean="0">
                <a:solidFill>
                  <a:schemeClr val="accent2"/>
                </a:solidFill>
              </a:rPr>
              <a:t>XML templates</a:t>
            </a:r>
          </a:p>
          <a:p>
            <a:pPr marL="0" indent="0" algn="ctr">
              <a:buNone/>
            </a:pPr>
            <a:endParaRPr lang="nl-NL" b="1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nl-NL" b="1" dirty="0" smtClean="0">
                <a:solidFill>
                  <a:srgbClr val="FF0000"/>
                </a:solidFill>
              </a:rPr>
              <a:t>Optimizing background </a:t>
            </a:r>
            <a:r>
              <a:rPr lang="nl-NL" b="1" dirty="0" err="1" smtClean="0">
                <a:solidFill>
                  <a:srgbClr val="FF0000"/>
                </a:solidFill>
              </a:rPr>
              <a:t>processes</a:t>
            </a:r>
            <a:endParaRPr lang="nl-NL" b="1" dirty="0" smtClean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nl-NL" dirty="0"/>
          </a:p>
          <a:p>
            <a:pPr marL="0" indent="0" algn="ctr">
              <a:buNone/>
            </a:pPr>
            <a:endParaRPr lang="nl-NL" dirty="0" smtClean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744" y="4998365"/>
            <a:ext cx="1190938" cy="131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>
                <a:solidFill>
                  <a:srgbClr val="FFC000"/>
                </a:solidFill>
              </a:rPr>
              <a:t>Now </a:t>
            </a:r>
            <a:r>
              <a:rPr lang="en-US" b="1" dirty="0">
                <a:solidFill>
                  <a:srgbClr val="FFC000"/>
                </a:solidFill>
              </a:rPr>
              <a:t>suppose that you want to make this component work on your </a:t>
            </a:r>
            <a:r>
              <a:rPr lang="en-US" b="1" dirty="0" err="1">
                <a:solidFill>
                  <a:srgbClr val="FFC000"/>
                </a:solidFill>
              </a:rPr>
              <a:t>NativeScript</a:t>
            </a:r>
            <a:r>
              <a:rPr lang="en-US" b="1" dirty="0">
                <a:solidFill>
                  <a:srgbClr val="FFC000"/>
                </a:solidFill>
              </a:rPr>
              <a:t> iOS and Android apps. </a:t>
            </a:r>
            <a:br>
              <a:rPr lang="en-US" b="1" dirty="0">
                <a:solidFill>
                  <a:srgbClr val="FFC000"/>
                </a:solidFill>
              </a:rPr>
            </a:br>
            <a:endParaRPr lang="nl-NL" b="1" dirty="0">
              <a:solidFill>
                <a:srgbClr val="FFC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45168"/>
            <a:ext cx="6375697" cy="358633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300" y="1962664"/>
            <a:ext cx="24512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4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68" y="1641909"/>
            <a:ext cx="7143750" cy="435292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+mn-lt"/>
              </a:rPr>
              <a:t>Cross Platform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0" y="1800225"/>
            <a:ext cx="11337925" cy="354488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          iOS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      Android</a:t>
            </a:r>
          </a:p>
          <a:p>
            <a:pPr marL="0" indent="0">
              <a:buNone/>
            </a:pPr>
            <a:r>
              <a:rPr lang="en-US" b="1" dirty="0" smtClean="0"/>
              <a:t>Windows </a:t>
            </a:r>
            <a:r>
              <a:rPr lang="en-US" sz="2400" b="1" dirty="0" smtClean="0"/>
              <a:t>(2017)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7624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102" y="86585"/>
            <a:ext cx="11282465" cy="702337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nl-NL" b="1" dirty="0">
                <a:solidFill>
                  <a:srgbClr val="C00000"/>
                </a:solidFill>
              </a:rPr>
              <a:t>import</a:t>
            </a:r>
            <a:r>
              <a:rPr lang="nl-NL" b="1" dirty="0"/>
              <a:t> { Component } </a:t>
            </a:r>
            <a:r>
              <a:rPr lang="nl-NL" b="1" dirty="0" err="1">
                <a:solidFill>
                  <a:srgbClr val="C00000"/>
                </a:solidFill>
              </a:rPr>
              <a:t>from</a:t>
            </a:r>
            <a:r>
              <a:rPr lang="nl-NL" b="1" dirty="0">
                <a:solidFill>
                  <a:srgbClr val="C00000"/>
                </a:solidFill>
              </a:rPr>
              <a:t> </a:t>
            </a:r>
            <a:r>
              <a:rPr lang="nl-NL" b="1" dirty="0">
                <a:solidFill>
                  <a:srgbClr val="FF0000"/>
                </a:solidFill>
              </a:rPr>
              <a:t>"@</a:t>
            </a:r>
            <a:r>
              <a:rPr lang="nl-NL" b="1" dirty="0" err="1">
                <a:solidFill>
                  <a:srgbClr val="FF0000"/>
                </a:solidFill>
              </a:rPr>
              <a:t>angular</a:t>
            </a:r>
            <a:r>
              <a:rPr lang="nl-NL" b="1" dirty="0">
                <a:solidFill>
                  <a:srgbClr val="FF0000"/>
                </a:solidFill>
              </a:rPr>
              <a:t>/</a:t>
            </a:r>
            <a:r>
              <a:rPr lang="nl-NL" b="1" dirty="0" err="1">
                <a:solidFill>
                  <a:srgbClr val="FF0000"/>
                </a:solidFill>
              </a:rPr>
              <a:t>core</a:t>
            </a:r>
            <a:r>
              <a:rPr lang="nl-NL" b="1" dirty="0" smtClean="0"/>
              <a:t>";</a:t>
            </a:r>
          </a:p>
          <a:p>
            <a:pPr marL="0" indent="0">
              <a:buNone/>
            </a:pPr>
            <a:endParaRPr lang="nl-NL" b="1" dirty="0" smtClean="0"/>
          </a:p>
          <a:p>
            <a:pPr marL="0" indent="0">
              <a:buNone/>
            </a:pPr>
            <a:r>
              <a:rPr lang="nl-NL" b="1" dirty="0" smtClean="0">
                <a:solidFill>
                  <a:srgbClr val="FF0000"/>
                </a:solidFill>
              </a:rPr>
              <a:t>@</a:t>
            </a:r>
            <a:r>
              <a:rPr lang="nl-NL" b="1" dirty="0">
                <a:solidFill>
                  <a:srgbClr val="FF0000"/>
                </a:solidFill>
              </a:rPr>
              <a:t>Component</a:t>
            </a:r>
            <a:r>
              <a:rPr lang="nl-NL" b="1" dirty="0"/>
              <a:t>({</a:t>
            </a:r>
          </a:p>
          <a:p>
            <a:pPr marL="0" indent="0">
              <a:buNone/>
            </a:pPr>
            <a:r>
              <a:rPr lang="nl-NL" b="1" dirty="0"/>
              <a:t>  </a:t>
            </a:r>
            <a:r>
              <a:rPr lang="nl-NL" b="1" dirty="0" err="1">
                <a:solidFill>
                  <a:srgbClr val="C00000"/>
                </a:solidFill>
              </a:rPr>
              <a:t>selector</a:t>
            </a:r>
            <a:r>
              <a:rPr lang="nl-NL" b="1" dirty="0"/>
              <a:t>: "</a:t>
            </a:r>
            <a:r>
              <a:rPr lang="nl-NL" b="1" dirty="0" err="1"/>
              <a:t>my-app</a:t>
            </a:r>
            <a:r>
              <a:rPr lang="nl-NL" b="1" dirty="0"/>
              <a:t>",</a:t>
            </a:r>
          </a:p>
          <a:p>
            <a:pPr marL="0" indent="0">
              <a:buNone/>
            </a:pPr>
            <a:r>
              <a:rPr lang="nl-NL" b="1" dirty="0"/>
              <a:t>  </a:t>
            </a:r>
            <a:r>
              <a:rPr lang="nl-NL" b="1" dirty="0">
                <a:solidFill>
                  <a:srgbClr val="C00000"/>
                </a:solidFill>
              </a:rPr>
              <a:t>template</a:t>
            </a:r>
            <a:r>
              <a:rPr lang="nl-NL" b="1" dirty="0"/>
              <a:t>: `</a:t>
            </a:r>
          </a:p>
          <a:p>
            <a:pPr marL="457200" lvl="1" indent="0">
              <a:buNone/>
            </a:pPr>
            <a:r>
              <a:rPr lang="en-US" b="1" dirty="0"/>
              <a:t>&lt;div class="login-page</a:t>
            </a:r>
            <a:r>
              <a:rPr lang="en-US" b="1" dirty="0" smtClean="0"/>
              <a:t>"&gt;</a:t>
            </a:r>
          </a:p>
          <a:p>
            <a:pPr marL="457200" lvl="1" indent="0">
              <a:buNone/>
            </a:pPr>
            <a:r>
              <a:rPr lang="en-US" b="1" dirty="0"/>
              <a:t>&lt;</a:t>
            </a:r>
            <a:r>
              <a:rPr lang="en-US" b="1" dirty="0" smtClean="0"/>
              <a:t>form&gt;</a:t>
            </a:r>
          </a:p>
          <a:p>
            <a:pPr marL="914400" lvl="2" indent="0">
              <a:buNone/>
            </a:pPr>
            <a:r>
              <a:rPr lang="en-US" sz="2300" b="1" dirty="0"/>
              <a:t> &lt;div&gt;   </a:t>
            </a:r>
            <a:r>
              <a:rPr lang="en-US" sz="2300" b="1" dirty="0" smtClean="0"/>
              <a:t>Email</a:t>
            </a:r>
            <a:r>
              <a:rPr lang="en-US" sz="2300" b="1" dirty="0"/>
              <a:t>:    </a:t>
            </a:r>
            <a:endParaRPr lang="en-US" sz="2300" b="1" dirty="0" smtClean="0"/>
          </a:p>
          <a:p>
            <a:pPr marL="914400" lvl="2" indent="0">
              <a:buNone/>
            </a:pPr>
            <a:r>
              <a:rPr lang="en-US" sz="2300" b="1" dirty="0" smtClean="0"/>
              <a:t>    </a:t>
            </a:r>
            <a:r>
              <a:rPr lang="en-US" sz="2300" b="1" dirty="0"/>
              <a:t>&lt;input name="email" type="email" required </a:t>
            </a:r>
            <a:r>
              <a:rPr lang="nl-NL" sz="2300" b="1" dirty="0" smtClean="0">
                <a:solidFill>
                  <a:schemeClr val="accent2"/>
                </a:solidFill>
              </a:rPr>
              <a:t>[</a:t>
            </a:r>
            <a:r>
              <a:rPr lang="en-US" sz="2300" b="1" dirty="0" smtClean="0">
                <a:solidFill>
                  <a:schemeClr val="accent2"/>
                </a:solidFill>
              </a:rPr>
              <a:t>(</a:t>
            </a:r>
            <a:r>
              <a:rPr lang="en-US" sz="2300" b="1" dirty="0" err="1">
                <a:solidFill>
                  <a:schemeClr val="accent2"/>
                </a:solidFill>
              </a:rPr>
              <a:t>ngModel</a:t>
            </a:r>
            <a:r>
              <a:rPr lang="en-US" sz="2300" b="1" dirty="0">
                <a:solidFill>
                  <a:schemeClr val="accent2"/>
                </a:solidFill>
              </a:rPr>
              <a:t>)]</a:t>
            </a:r>
            <a:r>
              <a:rPr lang="en-US" sz="2300" b="1" dirty="0"/>
              <a:t>="</a:t>
            </a:r>
            <a:r>
              <a:rPr lang="en-US" sz="2300" b="1" dirty="0" err="1">
                <a:solidFill>
                  <a:srgbClr val="FFC000"/>
                </a:solidFill>
              </a:rPr>
              <a:t>user.email</a:t>
            </a:r>
            <a:r>
              <a:rPr lang="en-US" sz="2300" b="1" dirty="0"/>
              <a:t>" </a:t>
            </a:r>
            <a:r>
              <a:rPr lang="en-US" sz="2300" b="1" dirty="0" smtClean="0"/>
              <a:t>&gt;      </a:t>
            </a:r>
          </a:p>
          <a:p>
            <a:pPr marL="914400" lvl="2" indent="0">
              <a:buNone/>
            </a:pPr>
            <a:r>
              <a:rPr lang="en-US" sz="2300" b="1" dirty="0" smtClean="0"/>
              <a:t>&lt;/</a:t>
            </a:r>
            <a:r>
              <a:rPr lang="en-US" sz="2300" b="1" dirty="0"/>
              <a:t>div</a:t>
            </a:r>
            <a:r>
              <a:rPr lang="en-US" sz="2300" b="1" dirty="0" smtClean="0"/>
              <a:t>&gt;</a:t>
            </a:r>
          </a:p>
          <a:p>
            <a:pPr marL="914400" lvl="2" indent="0">
              <a:buNone/>
            </a:pPr>
            <a:r>
              <a:rPr lang="en-US" sz="2300" b="1" dirty="0"/>
              <a:t>&lt;div&gt;   </a:t>
            </a:r>
            <a:r>
              <a:rPr lang="en-US" sz="2300" b="1" dirty="0" smtClean="0"/>
              <a:t>Password:    </a:t>
            </a:r>
            <a:endParaRPr lang="en-US" sz="2300" b="1" dirty="0"/>
          </a:p>
          <a:p>
            <a:pPr marL="914400" lvl="2" indent="0">
              <a:buNone/>
            </a:pPr>
            <a:r>
              <a:rPr lang="en-US" sz="2300" b="1" dirty="0"/>
              <a:t>    &lt;input name</a:t>
            </a:r>
            <a:r>
              <a:rPr lang="en-US" sz="2300" b="1" dirty="0" smtClean="0"/>
              <a:t>=“password" </a:t>
            </a:r>
            <a:r>
              <a:rPr lang="en-US" sz="2300" b="1" dirty="0"/>
              <a:t>type</a:t>
            </a:r>
            <a:r>
              <a:rPr lang="en-US" sz="2300" b="1" dirty="0" smtClean="0"/>
              <a:t>=“password" </a:t>
            </a:r>
            <a:r>
              <a:rPr lang="en-US" sz="2300" b="1" dirty="0"/>
              <a:t>required </a:t>
            </a:r>
            <a:r>
              <a:rPr lang="nl-NL" sz="2300" b="1" dirty="0" smtClean="0">
                <a:solidFill>
                  <a:schemeClr val="accent2"/>
                </a:solidFill>
              </a:rPr>
              <a:t>[</a:t>
            </a:r>
            <a:r>
              <a:rPr lang="en-US" sz="2300" b="1" dirty="0" smtClean="0">
                <a:solidFill>
                  <a:schemeClr val="accent2"/>
                </a:solidFill>
              </a:rPr>
              <a:t>(</a:t>
            </a:r>
            <a:r>
              <a:rPr lang="en-US" sz="2300" b="1" dirty="0" err="1">
                <a:solidFill>
                  <a:schemeClr val="accent2"/>
                </a:solidFill>
              </a:rPr>
              <a:t>ngModel</a:t>
            </a:r>
            <a:r>
              <a:rPr lang="en-US" sz="2300" b="1" dirty="0">
                <a:solidFill>
                  <a:schemeClr val="accent2"/>
                </a:solidFill>
              </a:rPr>
              <a:t>)]</a:t>
            </a:r>
            <a:r>
              <a:rPr lang="en-US" sz="2300" b="1" dirty="0"/>
              <a:t>="</a:t>
            </a:r>
            <a:r>
              <a:rPr lang="en-US" sz="2300" b="1" dirty="0" err="1" smtClean="0">
                <a:solidFill>
                  <a:srgbClr val="FFC000"/>
                </a:solidFill>
              </a:rPr>
              <a:t>user.password</a:t>
            </a:r>
            <a:r>
              <a:rPr lang="en-US" sz="2300" b="1" dirty="0" smtClean="0"/>
              <a:t>" </a:t>
            </a:r>
            <a:r>
              <a:rPr lang="en-US" sz="2300" b="1" dirty="0"/>
              <a:t>&gt;      </a:t>
            </a:r>
          </a:p>
          <a:p>
            <a:pPr marL="914400" lvl="2" indent="0">
              <a:buNone/>
            </a:pPr>
            <a:r>
              <a:rPr lang="en-US" sz="2300" b="1" dirty="0"/>
              <a:t>&lt;/div&gt;</a:t>
            </a:r>
          </a:p>
          <a:p>
            <a:pPr marL="457200" lvl="1" indent="0">
              <a:buNone/>
            </a:pPr>
            <a:r>
              <a:rPr lang="nl-NL" b="1" dirty="0"/>
              <a:t> </a:t>
            </a:r>
            <a:r>
              <a:rPr lang="nl-NL" b="1" dirty="0" smtClean="0"/>
              <a:t>     &lt;button</a:t>
            </a:r>
            <a:r>
              <a:rPr lang="en-US" b="1" dirty="0"/>
              <a:t> [text]="</a:t>
            </a:r>
            <a:r>
              <a:rPr lang="en-US" b="1" dirty="0" err="1">
                <a:solidFill>
                  <a:srgbClr val="C00000"/>
                </a:solidFill>
              </a:rPr>
              <a:t>isLoggingIn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/>
              <a:t>? </a:t>
            </a:r>
            <a:r>
              <a:rPr lang="en-US" b="1" dirty="0" smtClean="0"/>
              <a:t>‘Login' </a:t>
            </a:r>
            <a:r>
              <a:rPr lang="en-US" b="1" dirty="0"/>
              <a:t>: 'Sign up'"</a:t>
            </a:r>
            <a:r>
              <a:rPr lang="nl-NL" b="1" dirty="0" smtClean="0"/>
              <a:t> </a:t>
            </a:r>
            <a:r>
              <a:rPr lang="nl-NL" b="1" dirty="0" smtClean="0">
                <a:solidFill>
                  <a:schemeClr val="accent2"/>
                </a:solidFill>
              </a:rPr>
              <a:t>(</a:t>
            </a:r>
            <a:r>
              <a:rPr lang="nl-NL" b="1" dirty="0" err="1" smtClean="0">
                <a:solidFill>
                  <a:schemeClr val="accent2"/>
                </a:solidFill>
              </a:rPr>
              <a:t>submit</a:t>
            </a:r>
            <a:r>
              <a:rPr lang="nl-NL" b="1" dirty="0" smtClean="0">
                <a:solidFill>
                  <a:schemeClr val="accent2"/>
                </a:solidFill>
              </a:rPr>
              <a:t>)</a:t>
            </a:r>
            <a:r>
              <a:rPr lang="nl-NL" b="1" dirty="0" smtClean="0"/>
              <a:t>=“</a:t>
            </a:r>
            <a:r>
              <a:rPr lang="nl-NL" b="1" dirty="0" err="1" smtClean="0">
                <a:solidFill>
                  <a:srgbClr val="C00000"/>
                </a:solidFill>
              </a:rPr>
              <a:t>submit</a:t>
            </a:r>
            <a:r>
              <a:rPr lang="nl-NL" b="1" dirty="0" smtClean="0"/>
              <a:t>()&gt;&lt;/button</a:t>
            </a:r>
            <a:r>
              <a:rPr lang="nl-NL" b="1" dirty="0"/>
              <a:t>&gt;</a:t>
            </a:r>
          </a:p>
          <a:p>
            <a:pPr marL="457200" lvl="1" indent="0">
              <a:buNone/>
            </a:pPr>
            <a:r>
              <a:rPr lang="nl-NL" b="1" dirty="0"/>
              <a:t>      </a:t>
            </a:r>
            <a:r>
              <a:rPr lang="nl-NL" b="1" dirty="0" smtClean="0"/>
              <a:t>&lt;button </a:t>
            </a:r>
            <a:r>
              <a:rPr lang="en-US" b="1" dirty="0"/>
              <a:t>[text]="</a:t>
            </a:r>
            <a:r>
              <a:rPr lang="en-US" b="1" dirty="0" err="1">
                <a:solidFill>
                  <a:srgbClr val="C00000"/>
                </a:solidFill>
              </a:rPr>
              <a:t>isLoggingIn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/>
              <a:t>? 'Sign up' : 'Back to login'"</a:t>
            </a:r>
            <a:r>
              <a:rPr lang="nl-NL" b="1" dirty="0" smtClean="0"/>
              <a:t> </a:t>
            </a:r>
            <a:r>
              <a:rPr lang="nl-NL" b="1" dirty="0" smtClean="0">
                <a:solidFill>
                  <a:schemeClr val="accent2"/>
                </a:solidFill>
              </a:rPr>
              <a:t>(</a:t>
            </a:r>
            <a:r>
              <a:rPr lang="nl-NL" b="1" dirty="0">
                <a:solidFill>
                  <a:schemeClr val="accent2"/>
                </a:solidFill>
              </a:rPr>
              <a:t>click)</a:t>
            </a:r>
            <a:r>
              <a:rPr lang="nl-NL" b="1" dirty="0"/>
              <a:t>="</a:t>
            </a:r>
            <a:r>
              <a:rPr lang="nl-NL" b="1" dirty="0" err="1">
                <a:solidFill>
                  <a:srgbClr val="C00000"/>
                </a:solidFill>
              </a:rPr>
              <a:t>toggleDisplay</a:t>
            </a:r>
            <a:r>
              <a:rPr lang="nl-NL" b="1" dirty="0"/>
              <a:t>()&gt;&lt;/</a:t>
            </a:r>
            <a:r>
              <a:rPr lang="nl-NL" b="1" dirty="0" smtClean="0"/>
              <a:t>button</a:t>
            </a:r>
            <a:r>
              <a:rPr lang="nl-NL" b="1" dirty="0"/>
              <a:t>&gt;</a:t>
            </a:r>
            <a:endParaRPr lang="en-US" b="1" dirty="0"/>
          </a:p>
          <a:p>
            <a:pPr marL="457200" lvl="1" indent="0">
              <a:buNone/>
            </a:pPr>
            <a:r>
              <a:rPr lang="en-US" b="1" dirty="0" smtClean="0"/>
              <a:t>&lt;/form&gt;</a:t>
            </a:r>
            <a:endParaRPr lang="en-US" b="1" dirty="0"/>
          </a:p>
          <a:p>
            <a:pPr marL="457200" lvl="1" indent="0">
              <a:buNone/>
            </a:pPr>
            <a:r>
              <a:rPr lang="en-US" b="1" dirty="0" smtClean="0"/>
              <a:t>&lt;/div&gt;</a:t>
            </a:r>
            <a:r>
              <a:rPr lang="nl-NL" b="1" dirty="0" smtClean="0"/>
              <a:t>  `</a:t>
            </a:r>
          </a:p>
          <a:p>
            <a:pPr marL="0" indent="0">
              <a:buNone/>
            </a:pPr>
            <a:r>
              <a:rPr lang="nl-NL" b="1" dirty="0" smtClean="0"/>
              <a:t>})</a:t>
            </a:r>
            <a:endParaRPr lang="nl-NL" b="1" dirty="0"/>
          </a:p>
          <a:p>
            <a:pPr marL="0" indent="0">
              <a:buNone/>
            </a:pPr>
            <a:r>
              <a:rPr lang="nl-NL" b="1" dirty="0"/>
              <a:t>export class </a:t>
            </a:r>
            <a:r>
              <a:rPr lang="nl-NL" b="1" dirty="0" err="1" smtClean="0"/>
              <a:t>LoginComponent</a:t>
            </a:r>
            <a:r>
              <a:rPr lang="nl-NL" b="1" dirty="0" smtClean="0"/>
              <a:t> {</a:t>
            </a:r>
          </a:p>
          <a:p>
            <a:pPr marL="0" indent="0">
              <a:buNone/>
            </a:pPr>
            <a:r>
              <a:rPr lang="nl-NL" b="1" dirty="0" smtClean="0"/>
              <a:t>        </a:t>
            </a:r>
            <a:r>
              <a:rPr lang="nl-NL" sz="3800" b="1" dirty="0" smtClean="0">
                <a:solidFill>
                  <a:srgbClr val="FFC000"/>
                </a:solidFill>
              </a:rPr>
              <a:t>user</a:t>
            </a:r>
            <a:r>
              <a:rPr lang="nl-NL" b="1" dirty="0" smtClean="0"/>
              <a:t>: User;</a:t>
            </a:r>
          </a:p>
          <a:p>
            <a:pPr marL="0" indent="0">
              <a:buNone/>
            </a:pPr>
            <a:r>
              <a:rPr lang="nl-NL" b="1" dirty="0" smtClean="0"/>
              <a:t>        </a:t>
            </a:r>
            <a:r>
              <a:rPr lang="nl-NL" b="1" dirty="0" err="1" smtClean="0">
                <a:solidFill>
                  <a:srgbClr val="C00000"/>
                </a:solidFill>
              </a:rPr>
              <a:t>constructor</a:t>
            </a:r>
            <a:r>
              <a:rPr lang="nl-NL" b="1" dirty="0" smtClean="0"/>
              <a:t>() {}</a:t>
            </a:r>
          </a:p>
          <a:p>
            <a:pPr marL="457200" lvl="1" indent="0">
              <a:buNone/>
            </a:pPr>
            <a:r>
              <a:rPr lang="nl-NL" b="1" dirty="0" err="1" smtClean="0">
                <a:solidFill>
                  <a:srgbClr val="C00000"/>
                </a:solidFill>
              </a:rPr>
              <a:t>submit</a:t>
            </a:r>
            <a:r>
              <a:rPr lang="nl-NL" b="1" dirty="0"/>
              <a:t>() {}</a:t>
            </a:r>
          </a:p>
          <a:p>
            <a:pPr marL="457200" lvl="1" indent="0">
              <a:buNone/>
            </a:pPr>
            <a:r>
              <a:rPr lang="nl-NL" b="1" dirty="0" err="1">
                <a:solidFill>
                  <a:srgbClr val="C00000"/>
                </a:solidFill>
              </a:rPr>
              <a:t>toggleDisplay</a:t>
            </a:r>
            <a:r>
              <a:rPr lang="nl-NL" b="1" dirty="0"/>
              <a:t>() </a:t>
            </a:r>
            <a:r>
              <a:rPr lang="nl-NL" b="1" dirty="0" smtClean="0"/>
              <a:t>{}</a:t>
            </a:r>
            <a:endParaRPr lang="nl-NL" b="1" dirty="0"/>
          </a:p>
          <a:p>
            <a:pPr marL="0" indent="0">
              <a:buNone/>
            </a:pPr>
            <a:r>
              <a:rPr lang="nl-NL" b="1" dirty="0" smtClean="0"/>
              <a:t>}</a:t>
            </a:r>
            <a:endParaRPr lang="nl-NL" b="1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327" y="5135949"/>
            <a:ext cx="1576578" cy="157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6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6898" y="91307"/>
            <a:ext cx="10844606" cy="650612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nl-NL" b="1" dirty="0">
                <a:solidFill>
                  <a:srgbClr val="C00000"/>
                </a:solidFill>
              </a:rPr>
              <a:t>import</a:t>
            </a:r>
            <a:r>
              <a:rPr lang="nl-NL" b="1" dirty="0"/>
              <a:t> { Component } </a:t>
            </a:r>
            <a:r>
              <a:rPr lang="nl-NL" b="1" dirty="0" err="1"/>
              <a:t>from</a:t>
            </a:r>
            <a:r>
              <a:rPr lang="nl-NL" b="1" dirty="0"/>
              <a:t> </a:t>
            </a:r>
            <a:r>
              <a:rPr lang="nl-NL" b="1" dirty="0">
                <a:solidFill>
                  <a:srgbClr val="FF0000"/>
                </a:solidFill>
              </a:rPr>
              <a:t>"@</a:t>
            </a:r>
            <a:r>
              <a:rPr lang="nl-NL" b="1" dirty="0" err="1">
                <a:solidFill>
                  <a:srgbClr val="FF0000"/>
                </a:solidFill>
              </a:rPr>
              <a:t>angular</a:t>
            </a:r>
            <a:r>
              <a:rPr lang="nl-NL" b="1" dirty="0">
                <a:solidFill>
                  <a:srgbClr val="FF0000"/>
                </a:solidFill>
              </a:rPr>
              <a:t>/</a:t>
            </a:r>
            <a:r>
              <a:rPr lang="nl-NL" b="1" dirty="0" err="1">
                <a:solidFill>
                  <a:srgbClr val="FF0000"/>
                </a:solidFill>
              </a:rPr>
              <a:t>core</a:t>
            </a:r>
            <a:r>
              <a:rPr lang="nl-NL" b="1" dirty="0" smtClean="0"/>
              <a:t>";</a:t>
            </a:r>
          </a:p>
          <a:p>
            <a:pPr marL="0" indent="0">
              <a:buNone/>
            </a:pPr>
            <a:endParaRPr lang="nl-NL" b="1" dirty="0"/>
          </a:p>
          <a:p>
            <a:pPr marL="0" indent="0">
              <a:buNone/>
            </a:pPr>
            <a:r>
              <a:rPr lang="nl-NL" b="1" dirty="0">
                <a:solidFill>
                  <a:srgbClr val="FF0000"/>
                </a:solidFill>
              </a:rPr>
              <a:t>@Component</a:t>
            </a:r>
            <a:r>
              <a:rPr lang="nl-NL" b="1" dirty="0"/>
              <a:t>({</a:t>
            </a:r>
          </a:p>
          <a:p>
            <a:pPr marL="0" indent="0">
              <a:buNone/>
            </a:pPr>
            <a:r>
              <a:rPr lang="nl-NL" b="1" dirty="0"/>
              <a:t>  </a:t>
            </a:r>
            <a:r>
              <a:rPr lang="nl-NL" b="1" dirty="0" err="1">
                <a:solidFill>
                  <a:srgbClr val="C00000"/>
                </a:solidFill>
              </a:rPr>
              <a:t>selector</a:t>
            </a:r>
            <a:r>
              <a:rPr lang="nl-NL" b="1" dirty="0"/>
              <a:t>: "</a:t>
            </a:r>
            <a:r>
              <a:rPr lang="nl-NL" b="1" dirty="0" err="1"/>
              <a:t>my-app</a:t>
            </a:r>
            <a:r>
              <a:rPr lang="nl-NL" b="1" dirty="0" smtClean="0"/>
              <a:t>",</a:t>
            </a:r>
            <a:endParaRPr lang="nl-NL" b="1" dirty="0"/>
          </a:p>
          <a:p>
            <a:pPr marL="0" indent="0">
              <a:buNone/>
            </a:pPr>
            <a:r>
              <a:rPr lang="nl-NL" b="1" dirty="0"/>
              <a:t>  </a:t>
            </a:r>
            <a:r>
              <a:rPr lang="nl-NL" b="1" dirty="0">
                <a:solidFill>
                  <a:srgbClr val="C00000"/>
                </a:solidFill>
              </a:rPr>
              <a:t>template</a:t>
            </a:r>
            <a:r>
              <a:rPr lang="nl-NL" b="1" dirty="0"/>
              <a:t>: `</a:t>
            </a:r>
          </a:p>
          <a:p>
            <a:pPr marL="0" indent="0">
              <a:buNone/>
            </a:pPr>
            <a:r>
              <a:rPr lang="nl-NL" b="1" dirty="0"/>
              <a:t>    &lt;</a:t>
            </a:r>
            <a:r>
              <a:rPr lang="nl-NL" b="1" dirty="0" err="1"/>
              <a:t>StackLayout</a:t>
            </a:r>
            <a:r>
              <a:rPr lang="nl-NL" b="1" dirty="0"/>
              <a:t>&gt;</a:t>
            </a:r>
          </a:p>
          <a:p>
            <a:pPr marL="0" indent="0">
              <a:buNone/>
            </a:pPr>
            <a:r>
              <a:rPr lang="nl-NL" b="1" dirty="0"/>
              <a:t>      </a:t>
            </a:r>
            <a:r>
              <a:rPr lang="nl-NL" b="1" dirty="0" smtClean="0"/>
              <a:t> &lt;</a:t>
            </a:r>
            <a:r>
              <a:rPr lang="nl-NL" b="1" dirty="0" err="1"/>
              <a:t>TextField</a:t>
            </a:r>
            <a:r>
              <a:rPr lang="nl-NL" b="1" dirty="0"/>
              <a:t> hint="Email </a:t>
            </a:r>
            <a:r>
              <a:rPr lang="nl-NL" b="1" dirty="0" err="1"/>
              <a:t>Address</a:t>
            </a:r>
            <a:r>
              <a:rPr lang="nl-NL" b="1" dirty="0"/>
              <a:t>" </a:t>
            </a:r>
            <a:r>
              <a:rPr lang="nl-NL" b="1" dirty="0" err="1"/>
              <a:t>keyboardType</a:t>
            </a:r>
            <a:r>
              <a:rPr lang="nl-NL" b="1" dirty="0"/>
              <a:t>="email</a:t>
            </a:r>
            <a:r>
              <a:rPr lang="nl-NL" b="1" dirty="0" smtClean="0"/>
              <a:t>“ </a:t>
            </a:r>
            <a:r>
              <a:rPr lang="nl-NL" b="1" dirty="0" smtClean="0">
                <a:solidFill>
                  <a:schemeClr val="accent2"/>
                </a:solidFill>
              </a:rPr>
              <a:t>[(</a:t>
            </a:r>
            <a:r>
              <a:rPr lang="nl-NL" b="1" dirty="0" err="1">
                <a:solidFill>
                  <a:schemeClr val="accent2"/>
                </a:solidFill>
              </a:rPr>
              <a:t>ngModel</a:t>
            </a:r>
            <a:r>
              <a:rPr lang="nl-NL" b="1" dirty="0">
                <a:solidFill>
                  <a:schemeClr val="accent2"/>
                </a:solidFill>
              </a:rPr>
              <a:t>)]</a:t>
            </a:r>
            <a:r>
              <a:rPr lang="nl-NL" b="1" dirty="0"/>
              <a:t>="</a:t>
            </a:r>
            <a:r>
              <a:rPr lang="nl-NL" sz="3200" b="1" dirty="0" err="1" smtClean="0">
                <a:solidFill>
                  <a:srgbClr val="FFC000"/>
                </a:solidFill>
              </a:rPr>
              <a:t>user.email</a:t>
            </a:r>
            <a:r>
              <a:rPr lang="nl-NL" b="1" dirty="0" smtClean="0"/>
              <a:t>“ &gt;</a:t>
            </a:r>
          </a:p>
          <a:p>
            <a:pPr marL="0" indent="0">
              <a:buNone/>
            </a:pPr>
            <a:r>
              <a:rPr lang="nl-NL" b="1" dirty="0" smtClean="0"/>
              <a:t>       &lt;/</a:t>
            </a:r>
            <a:r>
              <a:rPr lang="nl-NL" b="1" dirty="0" err="1"/>
              <a:t>TextField</a:t>
            </a:r>
            <a:r>
              <a:rPr lang="nl-NL" b="1" dirty="0"/>
              <a:t>&gt;</a:t>
            </a:r>
          </a:p>
          <a:p>
            <a:pPr marL="0" indent="0">
              <a:buNone/>
            </a:pPr>
            <a:r>
              <a:rPr lang="nl-NL" b="1" dirty="0"/>
              <a:t>      </a:t>
            </a:r>
            <a:r>
              <a:rPr lang="nl-NL" b="1" dirty="0" smtClean="0"/>
              <a:t> &lt;</a:t>
            </a:r>
            <a:r>
              <a:rPr lang="nl-NL" b="1" dirty="0" err="1"/>
              <a:t>TextField</a:t>
            </a:r>
            <a:r>
              <a:rPr lang="nl-NL" b="1" dirty="0"/>
              <a:t> hint="Password" secure="</a:t>
            </a:r>
            <a:r>
              <a:rPr lang="nl-NL" b="1" dirty="0" err="1" smtClean="0"/>
              <a:t>true</a:t>
            </a:r>
            <a:r>
              <a:rPr lang="nl-NL" b="1" dirty="0" smtClean="0"/>
              <a:t>“ </a:t>
            </a:r>
            <a:r>
              <a:rPr lang="nl-NL" b="1" dirty="0" smtClean="0">
                <a:solidFill>
                  <a:schemeClr val="accent2"/>
                </a:solidFill>
              </a:rPr>
              <a:t>[(</a:t>
            </a:r>
            <a:r>
              <a:rPr lang="nl-NL" b="1" dirty="0" err="1">
                <a:solidFill>
                  <a:schemeClr val="accent2"/>
                </a:solidFill>
              </a:rPr>
              <a:t>ngModel</a:t>
            </a:r>
            <a:r>
              <a:rPr lang="nl-NL" b="1" dirty="0">
                <a:solidFill>
                  <a:schemeClr val="accent2"/>
                </a:solidFill>
              </a:rPr>
              <a:t>)]</a:t>
            </a:r>
            <a:r>
              <a:rPr lang="nl-NL" b="1" dirty="0"/>
              <a:t>="</a:t>
            </a:r>
            <a:r>
              <a:rPr lang="nl-NL" sz="3200" b="1" dirty="0" err="1">
                <a:solidFill>
                  <a:srgbClr val="FFC000"/>
                </a:solidFill>
              </a:rPr>
              <a:t>user.password</a:t>
            </a:r>
            <a:r>
              <a:rPr lang="nl-NL" b="1" dirty="0"/>
              <a:t>"&gt;&lt;/</a:t>
            </a:r>
            <a:r>
              <a:rPr lang="nl-NL" b="1" dirty="0" err="1"/>
              <a:t>TextField</a:t>
            </a:r>
            <a:r>
              <a:rPr lang="nl-NL" b="1" dirty="0"/>
              <a:t>&gt;</a:t>
            </a:r>
          </a:p>
          <a:p>
            <a:pPr marL="0" indent="0">
              <a:buNone/>
            </a:pPr>
            <a:r>
              <a:rPr lang="nl-NL" b="1" dirty="0" smtClean="0"/>
              <a:t>       &lt;Button </a:t>
            </a:r>
            <a:r>
              <a:rPr lang="en-US" b="1" dirty="0"/>
              <a:t>[text]="</a:t>
            </a:r>
            <a:r>
              <a:rPr lang="en-US" b="1" dirty="0" err="1">
                <a:solidFill>
                  <a:srgbClr val="C00000"/>
                </a:solidFill>
              </a:rPr>
              <a:t>isLoggingIn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/>
              <a:t>? </a:t>
            </a:r>
            <a:r>
              <a:rPr lang="en-US" b="1" dirty="0" smtClean="0"/>
              <a:t>‘Login' </a:t>
            </a:r>
            <a:r>
              <a:rPr lang="en-US" b="1" dirty="0"/>
              <a:t>: 'Sign up</a:t>
            </a:r>
            <a:r>
              <a:rPr lang="en-US" b="1" dirty="0" smtClean="0"/>
              <a:t>'"</a:t>
            </a:r>
            <a:r>
              <a:rPr lang="nl-NL" b="1" dirty="0" smtClean="0"/>
              <a:t> </a:t>
            </a:r>
            <a:r>
              <a:rPr lang="nl-NL" b="1" dirty="0" smtClean="0">
                <a:solidFill>
                  <a:schemeClr val="accent2"/>
                </a:solidFill>
              </a:rPr>
              <a:t>(</a:t>
            </a:r>
            <a:r>
              <a:rPr lang="nl-NL" b="1" dirty="0">
                <a:solidFill>
                  <a:schemeClr val="accent2"/>
                </a:solidFill>
              </a:rPr>
              <a:t>tap)</a:t>
            </a:r>
            <a:r>
              <a:rPr lang="nl-NL" b="1" dirty="0"/>
              <a:t>="</a:t>
            </a:r>
            <a:r>
              <a:rPr lang="nl-NL" b="1" dirty="0" err="1">
                <a:solidFill>
                  <a:srgbClr val="C00000"/>
                </a:solidFill>
              </a:rPr>
              <a:t>submit</a:t>
            </a:r>
            <a:r>
              <a:rPr lang="nl-NL" b="1" dirty="0"/>
              <a:t>()&gt;&lt;/Button&gt;</a:t>
            </a:r>
          </a:p>
          <a:p>
            <a:pPr marL="0" indent="0">
              <a:buNone/>
            </a:pPr>
            <a:r>
              <a:rPr lang="nl-NL" b="1" dirty="0"/>
              <a:t>      </a:t>
            </a:r>
            <a:r>
              <a:rPr lang="nl-NL" b="1" dirty="0" smtClean="0"/>
              <a:t> &lt;Button </a:t>
            </a:r>
            <a:r>
              <a:rPr lang="en-US" b="1" dirty="0"/>
              <a:t>[text]="</a:t>
            </a:r>
            <a:r>
              <a:rPr lang="en-US" b="1" dirty="0" err="1">
                <a:solidFill>
                  <a:srgbClr val="C00000"/>
                </a:solidFill>
              </a:rPr>
              <a:t>isLoggingIn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/>
              <a:t>? 'Sign up' : 'Back to login'"</a:t>
            </a:r>
            <a:r>
              <a:rPr lang="nl-NL" b="1" dirty="0" smtClean="0"/>
              <a:t> </a:t>
            </a:r>
            <a:r>
              <a:rPr lang="nl-NL" b="1" dirty="0">
                <a:solidFill>
                  <a:schemeClr val="accent2"/>
                </a:solidFill>
              </a:rPr>
              <a:t>(tap)</a:t>
            </a:r>
            <a:r>
              <a:rPr lang="nl-NL" b="1" dirty="0"/>
              <a:t>="</a:t>
            </a:r>
            <a:r>
              <a:rPr lang="nl-NL" b="1" dirty="0" err="1">
                <a:solidFill>
                  <a:srgbClr val="C00000"/>
                </a:solidFill>
              </a:rPr>
              <a:t>toggleDisplay</a:t>
            </a:r>
            <a:r>
              <a:rPr lang="nl-NL" b="1" dirty="0"/>
              <a:t>()"&gt;&lt;/Button</a:t>
            </a:r>
            <a:r>
              <a:rPr lang="nl-NL" b="1" dirty="0" smtClean="0"/>
              <a:t>&gt;</a:t>
            </a:r>
          </a:p>
          <a:p>
            <a:pPr marL="0" indent="0">
              <a:buNone/>
            </a:pPr>
            <a:r>
              <a:rPr lang="nl-NL" b="1" dirty="0" smtClean="0"/>
              <a:t>    </a:t>
            </a:r>
            <a:r>
              <a:rPr lang="nl-NL" b="1" dirty="0"/>
              <a:t>&lt;/</a:t>
            </a:r>
            <a:r>
              <a:rPr lang="nl-NL" b="1" dirty="0" err="1"/>
              <a:t>StackLayout</a:t>
            </a:r>
            <a:r>
              <a:rPr lang="nl-NL" b="1" dirty="0" smtClean="0"/>
              <a:t>&gt;  </a:t>
            </a:r>
            <a:r>
              <a:rPr lang="nl-NL" b="1" dirty="0"/>
              <a:t>`</a:t>
            </a:r>
          </a:p>
          <a:p>
            <a:pPr marL="0" indent="0">
              <a:buNone/>
            </a:pPr>
            <a:r>
              <a:rPr lang="nl-NL" b="1" dirty="0"/>
              <a:t>})</a:t>
            </a:r>
          </a:p>
          <a:p>
            <a:pPr marL="0" indent="0">
              <a:buNone/>
            </a:pPr>
            <a:r>
              <a:rPr lang="nl-NL" b="1" dirty="0"/>
              <a:t>export class </a:t>
            </a:r>
            <a:r>
              <a:rPr lang="nl-NL" b="1" dirty="0" err="1" smtClean="0"/>
              <a:t>LoginComponent</a:t>
            </a:r>
            <a:r>
              <a:rPr lang="nl-NL" b="1" dirty="0" smtClean="0"/>
              <a:t> {</a:t>
            </a:r>
          </a:p>
          <a:p>
            <a:pPr marL="0" indent="0">
              <a:buNone/>
            </a:pPr>
            <a:r>
              <a:rPr lang="nl-NL" b="1" dirty="0" smtClean="0"/>
              <a:t>        </a:t>
            </a:r>
            <a:r>
              <a:rPr lang="nl-NL" b="1" dirty="0" smtClean="0">
                <a:solidFill>
                  <a:srgbClr val="FFC000"/>
                </a:solidFill>
              </a:rPr>
              <a:t>user</a:t>
            </a:r>
            <a:r>
              <a:rPr lang="nl-NL" b="1" dirty="0" smtClean="0"/>
              <a:t>: User;</a:t>
            </a:r>
          </a:p>
          <a:p>
            <a:pPr marL="0" indent="0">
              <a:buNone/>
            </a:pPr>
            <a:r>
              <a:rPr lang="nl-NL" b="1" dirty="0" smtClean="0">
                <a:solidFill>
                  <a:srgbClr val="C00000"/>
                </a:solidFill>
              </a:rPr>
              <a:t>        </a:t>
            </a:r>
            <a:r>
              <a:rPr lang="nl-NL" b="1" dirty="0" err="1" smtClean="0">
                <a:solidFill>
                  <a:srgbClr val="C00000"/>
                </a:solidFill>
              </a:rPr>
              <a:t>constructor</a:t>
            </a:r>
            <a:r>
              <a:rPr lang="nl-NL" b="1" dirty="0"/>
              <a:t>() {}</a:t>
            </a:r>
          </a:p>
          <a:p>
            <a:pPr marL="457200" lvl="1" indent="0">
              <a:buNone/>
            </a:pPr>
            <a:r>
              <a:rPr lang="nl-NL" b="1" dirty="0" err="1" smtClean="0">
                <a:solidFill>
                  <a:srgbClr val="C00000"/>
                </a:solidFill>
              </a:rPr>
              <a:t>submit</a:t>
            </a:r>
            <a:r>
              <a:rPr lang="nl-NL" b="1" dirty="0"/>
              <a:t>() </a:t>
            </a:r>
            <a:r>
              <a:rPr lang="nl-NL" b="1" dirty="0" smtClean="0"/>
              <a:t>{}</a:t>
            </a:r>
          </a:p>
          <a:p>
            <a:pPr marL="457200" lvl="1" indent="0">
              <a:buNone/>
            </a:pPr>
            <a:r>
              <a:rPr lang="nl-NL" b="1" dirty="0" err="1" smtClean="0">
                <a:solidFill>
                  <a:srgbClr val="C00000"/>
                </a:solidFill>
              </a:rPr>
              <a:t>toggleDisplay</a:t>
            </a:r>
            <a:r>
              <a:rPr lang="nl-NL" b="1" dirty="0" smtClean="0"/>
              <a:t>() {}</a:t>
            </a:r>
            <a:endParaRPr lang="nl-NL" b="1" dirty="0"/>
          </a:p>
          <a:p>
            <a:pPr marL="0" indent="0">
              <a:buNone/>
            </a:pPr>
            <a:r>
              <a:rPr lang="nl-NL" b="1" dirty="0" smtClean="0"/>
              <a:t>}</a:t>
            </a:r>
            <a:endParaRPr lang="nl-NL" b="1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668" y="4998366"/>
            <a:ext cx="1358014" cy="149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5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6000" b="1" dirty="0" smtClean="0">
                <a:solidFill>
                  <a:srgbClr val="FFC000"/>
                </a:solidFill>
              </a:rPr>
              <a:t>DEMO</a:t>
            </a:r>
            <a:endParaRPr lang="nl-NL" sz="6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373" y="1960562"/>
            <a:ext cx="2451253" cy="4351338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744" y="4998365"/>
            <a:ext cx="1190938" cy="131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8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421679" y="-247903"/>
            <a:ext cx="17018624" cy="957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1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223009" y="-429190"/>
            <a:ext cx="14792285" cy="832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6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684023" y="-320154"/>
            <a:ext cx="14831092" cy="834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1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Using Workers for Background Threads</a:t>
            </a:r>
            <a:endParaRPr lang="nl-NL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2321169" y="2485292"/>
            <a:ext cx="743243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3B3C40"/>
                </a:solidFill>
                <a:latin typeface="Open Sans"/>
              </a:rPr>
              <a:t>Web Workers provide a simple means for web content to run scripts in background threads. </a:t>
            </a:r>
            <a:endParaRPr lang="en-US" sz="2800" b="1" dirty="0" smtClean="0">
              <a:solidFill>
                <a:srgbClr val="3B3C40"/>
              </a:solidFill>
              <a:latin typeface="Open Sans"/>
            </a:endParaRPr>
          </a:p>
          <a:p>
            <a:endParaRPr lang="en-US" sz="2800" b="1" dirty="0" smtClean="0">
              <a:solidFill>
                <a:srgbClr val="3B3C40"/>
              </a:solidFill>
              <a:latin typeface="Open Sans"/>
            </a:endParaRPr>
          </a:p>
          <a:p>
            <a:r>
              <a:rPr lang="en-US" sz="2800" b="1" dirty="0" smtClean="0">
                <a:solidFill>
                  <a:srgbClr val="3B3C40"/>
                </a:solidFill>
                <a:latin typeface="Open Sans"/>
              </a:rPr>
              <a:t>The </a:t>
            </a:r>
            <a:r>
              <a:rPr lang="en-US" sz="2800" b="1" dirty="0">
                <a:solidFill>
                  <a:srgbClr val="3B3C40"/>
                </a:solidFill>
                <a:latin typeface="Open Sans"/>
              </a:rPr>
              <a:t>worker thread can perform tasks without interfering with the user interface.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17576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Workers for Background Threads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431074" y="1659547"/>
            <a:ext cx="8987203" cy="5198453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nl-NL" dirty="0" err="1"/>
              <a:t>require</a:t>
            </a:r>
            <a:r>
              <a:rPr lang="nl-NL" dirty="0"/>
              <a:t>( '</a:t>
            </a:r>
            <a:r>
              <a:rPr lang="nl-NL" dirty="0" err="1">
                <a:solidFill>
                  <a:srgbClr val="FF0000"/>
                </a:solidFill>
              </a:rPr>
              <a:t>nativescript-webworkers</a:t>
            </a:r>
            <a:r>
              <a:rPr lang="nl-NL" dirty="0"/>
              <a:t>' );</a:t>
            </a:r>
          </a:p>
          <a:p>
            <a:pPr marL="0" indent="0" fontAlgn="base">
              <a:buNone/>
            </a:pPr>
            <a:endParaRPr lang="nl-NL" dirty="0"/>
          </a:p>
          <a:p>
            <a:pPr marL="0" indent="0" fontAlgn="base">
              <a:buNone/>
            </a:pPr>
            <a:r>
              <a:rPr lang="nl-NL" dirty="0"/>
              <a:t>var </a:t>
            </a:r>
            <a:r>
              <a:rPr lang="nl-NL" dirty="0" err="1"/>
              <a:t>myWorker</a:t>
            </a:r>
            <a:r>
              <a:rPr lang="nl-NL" dirty="0"/>
              <a:t> </a:t>
            </a:r>
            <a:r>
              <a:rPr lang="nl-NL" b="1" dirty="0"/>
              <a:t>=</a:t>
            </a:r>
            <a:r>
              <a:rPr lang="nl-NL" dirty="0"/>
              <a:t> </a:t>
            </a:r>
            <a:r>
              <a:rPr lang="nl-NL" b="1" dirty="0"/>
              <a:t>new</a:t>
            </a:r>
            <a:r>
              <a:rPr lang="nl-NL" dirty="0"/>
              <a:t> </a:t>
            </a:r>
            <a:r>
              <a:rPr lang="nl-NL" dirty="0" err="1"/>
              <a:t>Worker</a:t>
            </a:r>
            <a:r>
              <a:rPr lang="nl-NL" dirty="0"/>
              <a:t>('~/</a:t>
            </a:r>
            <a:r>
              <a:rPr lang="nl-NL" sz="3600" b="1" dirty="0">
                <a:solidFill>
                  <a:srgbClr val="C00000"/>
                </a:solidFill>
              </a:rPr>
              <a:t>test.worker.js</a:t>
            </a:r>
            <a:r>
              <a:rPr lang="nl-NL" dirty="0"/>
              <a:t>');</a:t>
            </a:r>
          </a:p>
          <a:p>
            <a:pPr marL="0" indent="0" fontAlgn="base">
              <a:buNone/>
            </a:pPr>
            <a:r>
              <a:rPr lang="nl-NL" dirty="0" err="1"/>
              <a:t>myWorker.</a:t>
            </a:r>
            <a:r>
              <a:rPr lang="nl-NL" b="1" dirty="0" err="1">
                <a:solidFill>
                  <a:schemeClr val="accent2"/>
                </a:solidFill>
              </a:rPr>
              <a:t>onmessage</a:t>
            </a:r>
            <a:r>
              <a:rPr lang="nl-NL" dirty="0"/>
              <a:t> </a:t>
            </a:r>
            <a:r>
              <a:rPr lang="nl-NL" b="1" dirty="0"/>
              <a:t>=</a:t>
            </a:r>
            <a:r>
              <a:rPr lang="nl-NL" dirty="0"/>
              <a:t> </a:t>
            </a:r>
            <a:r>
              <a:rPr lang="nl-NL" dirty="0" err="1"/>
              <a:t>function</a:t>
            </a:r>
            <a:r>
              <a:rPr lang="nl-NL" dirty="0"/>
              <a:t>(m) { console.log("</a:t>
            </a:r>
            <a:r>
              <a:rPr lang="nl-NL" dirty="0" err="1"/>
              <a:t>Webworker</a:t>
            </a:r>
            <a:r>
              <a:rPr lang="nl-NL" dirty="0"/>
              <a:t> </a:t>
            </a:r>
            <a:r>
              <a:rPr lang="nl-NL" dirty="0" err="1"/>
              <a:t>said</a:t>
            </a:r>
            <a:r>
              <a:rPr lang="nl-NL" dirty="0"/>
              <a:t>:", m); };</a:t>
            </a:r>
          </a:p>
          <a:p>
            <a:pPr marL="0" indent="0" fontAlgn="base">
              <a:buNone/>
            </a:pPr>
            <a:r>
              <a:rPr lang="nl-NL" dirty="0" err="1"/>
              <a:t>myWorker.</a:t>
            </a:r>
            <a:r>
              <a:rPr lang="nl-NL" b="1" dirty="0" err="1">
                <a:solidFill>
                  <a:srgbClr val="FFC000"/>
                </a:solidFill>
              </a:rPr>
              <a:t>postMessage</a:t>
            </a:r>
            <a:r>
              <a:rPr lang="nl-NL" dirty="0"/>
              <a:t>("</a:t>
            </a:r>
            <a:r>
              <a:rPr lang="nl-NL" dirty="0" err="1"/>
              <a:t>Hello</a:t>
            </a:r>
            <a:r>
              <a:rPr lang="nl-NL" dirty="0"/>
              <a:t>");</a:t>
            </a:r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pPr marL="0" indent="0">
              <a:buNone/>
            </a:pPr>
            <a:r>
              <a:rPr lang="nl-NL" sz="3600" b="1" dirty="0">
                <a:solidFill>
                  <a:srgbClr val="C00000"/>
                </a:solidFill>
              </a:rPr>
              <a:t>test.worker.js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b="1" dirty="0" err="1">
                <a:solidFill>
                  <a:schemeClr val="accent2"/>
                </a:solidFill>
              </a:rPr>
              <a:t>onmessage</a:t>
            </a:r>
            <a:r>
              <a:rPr lang="nl-NL" dirty="0">
                <a:solidFill>
                  <a:schemeClr val="accent2"/>
                </a:solidFill>
              </a:rPr>
              <a:t> </a:t>
            </a:r>
            <a:r>
              <a:rPr lang="nl-NL" dirty="0"/>
              <a:t>= </a:t>
            </a:r>
            <a:r>
              <a:rPr lang="nl-NL" dirty="0" err="1"/>
              <a:t>function</a:t>
            </a:r>
            <a:r>
              <a:rPr lang="nl-NL" dirty="0"/>
              <a:t>(m) {</a:t>
            </a:r>
          </a:p>
          <a:p>
            <a:pPr marL="0" indent="0">
              <a:buNone/>
            </a:pPr>
            <a:r>
              <a:rPr lang="nl-NL" dirty="0"/>
              <a:t>    console.log("</a:t>
            </a:r>
            <a:r>
              <a:rPr lang="nl-NL" dirty="0" err="1"/>
              <a:t>NativeScript</a:t>
            </a:r>
            <a:r>
              <a:rPr lang="nl-NL" dirty="0"/>
              <a:t> </a:t>
            </a:r>
            <a:r>
              <a:rPr lang="nl-NL" dirty="0" err="1"/>
              <a:t>said</a:t>
            </a:r>
            <a:r>
              <a:rPr lang="nl-NL" dirty="0"/>
              <a:t>" + m);	</a:t>
            </a:r>
          </a:p>
          <a:p>
            <a:pPr marL="0" indent="0">
              <a:buNone/>
            </a:pPr>
            <a:r>
              <a:rPr lang="nl-NL" dirty="0"/>
              <a:t>  };</a:t>
            </a:r>
          </a:p>
          <a:p>
            <a:pPr marL="0" indent="0">
              <a:buNone/>
            </a:pPr>
            <a:r>
              <a:rPr lang="nl-NL" dirty="0"/>
              <a:t>  </a:t>
            </a:r>
            <a:r>
              <a:rPr lang="nl-NL" dirty="0" err="1"/>
              <a:t>onready</a:t>
            </a:r>
            <a:r>
              <a:rPr lang="nl-NL" dirty="0"/>
              <a:t> = </a:t>
            </a:r>
            <a:r>
              <a:rPr lang="nl-NL" dirty="0" err="1"/>
              <a:t>function</a:t>
            </a:r>
            <a:r>
              <a:rPr lang="nl-NL" dirty="0"/>
              <a:t>() {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b="1" dirty="0" err="1">
                <a:solidFill>
                  <a:srgbClr val="FFC000"/>
                </a:solidFill>
              </a:rPr>
              <a:t>postMessage</a:t>
            </a:r>
            <a:r>
              <a:rPr lang="nl-NL" dirty="0"/>
              <a:t>("Hi");</a:t>
            </a:r>
          </a:p>
          <a:p>
            <a:pPr marL="0" indent="0">
              <a:buNone/>
            </a:pPr>
            <a:r>
              <a:rPr lang="nl-NL" dirty="0"/>
              <a:t>  };</a:t>
            </a:r>
          </a:p>
          <a:p>
            <a:pPr marL="0" indent="0" fontAlgn="base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9548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4800" b="1" dirty="0">
                <a:solidFill>
                  <a:srgbClr val="FFC000"/>
                </a:solidFill>
                <a:latin typeface="+mn-lt"/>
              </a:rPr>
              <a:t>Camera</a:t>
            </a:r>
            <a:endParaRPr lang="nl-NL" sz="4800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5489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solidFill>
                  <a:srgbClr val="FFC000"/>
                </a:solidFill>
                <a:latin typeface="+mn-lt"/>
              </a:rPr>
              <a:t>Camera</a:t>
            </a:r>
            <a:endParaRPr lang="nl-NL" dirty="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164167" y="2150811"/>
            <a:ext cx="9074104" cy="321760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&lt;</a:t>
            </a:r>
            <a:r>
              <a:rPr lang="en-US" b="1" dirty="0" err="1"/>
              <a:t>StackLayout</a:t>
            </a:r>
            <a:r>
              <a:rPr lang="en-US" b="1" dirty="0"/>
              <a:t>&gt;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/>
              <a:t>&lt;Label</a:t>
            </a:r>
            <a:r>
              <a:rPr lang="en-US" dirty="0"/>
              <a:t> text="Tap the button" class="title"&gt;</a:t>
            </a:r>
            <a:r>
              <a:rPr lang="en-US" b="1" dirty="0"/>
              <a:t>&lt;/Label&gt;</a:t>
            </a:r>
            <a:r>
              <a:rPr lang="en-US" dirty="0"/>
              <a:t>  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/>
              <a:t>&lt;Button</a:t>
            </a:r>
            <a:r>
              <a:rPr lang="en-US" dirty="0"/>
              <a:t> text="Take Photo" </a:t>
            </a:r>
            <a:r>
              <a:rPr lang="en-US" b="1" dirty="0">
                <a:solidFill>
                  <a:schemeClr val="accent2"/>
                </a:solidFill>
              </a:rPr>
              <a:t>(tap)</a:t>
            </a:r>
            <a:r>
              <a:rPr lang="en-US" dirty="0"/>
              <a:t>="</a:t>
            </a:r>
            <a:r>
              <a:rPr lang="en-US" dirty="0" err="1">
                <a:solidFill>
                  <a:srgbClr val="FF0000"/>
                </a:solidFill>
              </a:rPr>
              <a:t>onTap</a:t>
            </a:r>
            <a:r>
              <a:rPr lang="en-US" dirty="0">
                <a:solidFill>
                  <a:srgbClr val="FF0000"/>
                </a:solidFill>
              </a:rPr>
              <a:t>()</a:t>
            </a:r>
            <a:r>
              <a:rPr lang="en-US" dirty="0"/>
              <a:t>"&gt;</a:t>
            </a:r>
            <a:r>
              <a:rPr lang="en-US" b="1" dirty="0"/>
              <a:t>&lt;/Button&gt;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/>
              <a:t>&lt;Image</a:t>
            </a:r>
            <a:r>
              <a:rPr lang="en-US" dirty="0"/>
              <a:t> [</a:t>
            </a:r>
            <a:r>
              <a:rPr lang="en-US" dirty="0" err="1"/>
              <a:t>src</a:t>
            </a:r>
            <a:r>
              <a:rPr lang="en-US" dirty="0"/>
              <a:t>]="</a:t>
            </a:r>
            <a:r>
              <a:rPr lang="en-US" b="1" dirty="0" err="1">
                <a:solidFill>
                  <a:schemeClr val="accent2"/>
                </a:solidFill>
              </a:rPr>
              <a:t>mySource</a:t>
            </a:r>
            <a:r>
              <a:rPr lang="en-US" dirty="0"/>
              <a:t>"&gt;</a:t>
            </a:r>
            <a:r>
              <a:rPr lang="en-US" b="1" dirty="0"/>
              <a:t>&lt;/Image&gt;</a:t>
            </a:r>
          </a:p>
          <a:p>
            <a:pPr marL="0" indent="0">
              <a:buNone/>
            </a:pPr>
            <a:r>
              <a:rPr lang="en-US" b="1" dirty="0"/>
              <a:t>&lt;/</a:t>
            </a:r>
            <a:r>
              <a:rPr lang="en-US" b="1" dirty="0" err="1"/>
              <a:t>StackLayout</a:t>
            </a:r>
            <a:r>
              <a:rPr lang="en-US" b="1" dirty="0"/>
              <a:t>&gt;</a:t>
            </a:r>
            <a:endParaRPr lang="nl-NL" b="1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12" y="5544465"/>
            <a:ext cx="1190938" cy="131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2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+mn-lt"/>
              </a:rPr>
              <a:t>Why </a:t>
            </a:r>
            <a:r>
              <a:rPr lang="en-US" dirty="0" err="1" smtClean="0">
                <a:solidFill>
                  <a:srgbClr val="FFC000"/>
                </a:solidFill>
                <a:latin typeface="+mn-lt"/>
              </a:rPr>
              <a:t>NativeScript</a:t>
            </a:r>
            <a:r>
              <a:rPr lang="en-US" dirty="0" smtClean="0">
                <a:solidFill>
                  <a:srgbClr val="FFC000"/>
                </a:solidFill>
                <a:latin typeface="+mn-lt"/>
              </a:rPr>
              <a:t>?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1" y="1800224"/>
            <a:ext cx="11002010" cy="4288849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Skills reuse</a:t>
            </a:r>
          </a:p>
          <a:p>
            <a:pPr lvl="2" indent="0" algn="ctr">
              <a:buNone/>
            </a:pPr>
            <a:r>
              <a:rPr lang="en-US" dirty="0" smtClean="0"/>
              <a:t>Standards-based on </a:t>
            </a:r>
            <a:r>
              <a:rPr lang="en-US" b="1" dirty="0" smtClean="0"/>
              <a:t>JavaScript</a:t>
            </a:r>
            <a:r>
              <a:rPr lang="en-US" dirty="0" smtClean="0"/>
              <a:t>, </a:t>
            </a:r>
            <a:r>
              <a:rPr lang="en-US" b="1" dirty="0" smtClean="0"/>
              <a:t>CSS, </a:t>
            </a:r>
            <a:r>
              <a:rPr lang="en-US" b="1" dirty="0" err="1" smtClean="0"/>
              <a:t>TypeScript</a:t>
            </a:r>
            <a:r>
              <a:rPr lang="en-US" b="1" dirty="0" smtClean="0"/>
              <a:t> , Angular</a:t>
            </a:r>
          </a:p>
          <a:p>
            <a:pPr lvl="2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Code reuse</a:t>
            </a:r>
          </a:p>
          <a:p>
            <a:pPr lvl="2" indent="0" algn="ctr">
              <a:buNone/>
            </a:pPr>
            <a:r>
              <a:rPr lang="en-US" b="1" dirty="0" smtClean="0"/>
              <a:t>NPM modules </a:t>
            </a:r>
            <a:r>
              <a:rPr lang="en-US" dirty="0" smtClean="0"/>
              <a:t>and </a:t>
            </a:r>
            <a:r>
              <a:rPr lang="en-US" b="1" dirty="0" smtClean="0"/>
              <a:t>iOS and Android libraries</a:t>
            </a:r>
          </a:p>
          <a:p>
            <a:pPr lvl="2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Native APIs</a:t>
            </a:r>
          </a:p>
          <a:p>
            <a:pPr marL="0" indent="0" algn="ctr">
              <a:buNone/>
            </a:pPr>
            <a:r>
              <a:rPr lang="en-US" b="1" dirty="0" smtClean="0"/>
              <a:t>No web views, Not Hybrid!</a:t>
            </a:r>
          </a:p>
          <a:p>
            <a:pPr lvl="2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Open source!</a:t>
            </a:r>
          </a:p>
          <a:p>
            <a:pPr marL="0" indent="0" algn="ctr">
              <a:buNone/>
            </a:pPr>
            <a:endParaRPr lang="en-US" b="1" dirty="0" smtClean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Quick to learn</a:t>
            </a:r>
          </a:p>
        </p:txBody>
      </p:sp>
    </p:spTree>
    <p:extLst>
      <p:ext uri="{BB962C8B-B14F-4D97-AF65-F5344CB8AC3E}">
        <p14:creationId xmlns:p14="http://schemas.microsoft.com/office/powerpoint/2010/main" val="42277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nl-NL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61587" y="223766"/>
            <a:ext cx="12066310" cy="663423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nl-NL" b="1" dirty="0">
                <a:solidFill>
                  <a:srgbClr val="C00000"/>
                </a:solidFill>
              </a:rPr>
              <a:t>import</a:t>
            </a:r>
            <a:r>
              <a:rPr lang="nl-NL" dirty="0"/>
              <a:t> {Component, </a:t>
            </a:r>
            <a:r>
              <a:rPr lang="nl-NL" dirty="0" err="1"/>
              <a:t>OnInit</a:t>
            </a:r>
            <a:r>
              <a:rPr lang="nl-NL" dirty="0"/>
              <a:t>} </a:t>
            </a:r>
            <a:r>
              <a:rPr lang="nl-NL" dirty="0" err="1"/>
              <a:t>from</a:t>
            </a:r>
            <a:r>
              <a:rPr lang="nl-NL" dirty="0"/>
              <a:t> "@</a:t>
            </a:r>
            <a:r>
              <a:rPr lang="nl-NL" dirty="0" err="1"/>
              <a:t>angular</a:t>
            </a:r>
            <a:r>
              <a:rPr lang="nl-NL" dirty="0"/>
              <a:t>/</a:t>
            </a:r>
            <a:r>
              <a:rPr lang="nl-NL" dirty="0" err="1"/>
              <a:t>core</a:t>
            </a:r>
            <a:r>
              <a:rPr lang="nl-NL" dirty="0"/>
              <a:t>";</a:t>
            </a:r>
          </a:p>
          <a:p>
            <a:pPr marL="0" indent="0">
              <a:buNone/>
            </a:pPr>
            <a:r>
              <a:rPr lang="nl-NL" b="1" dirty="0">
                <a:solidFill>
                  <a:srgbClr val="C00000"/>
                </a:solidFill>
              </a:rPr>
              <a:t>import</a:t>
            </a:r>
            <a:r>
              <a:rPr lang="nl-NL" dirty="0">
                <a:solidFill>
                  <a:srgbClr val="C00000"/>
                </a:solidFill>
              </a:rPr>
              <a:t> </a:t>
            </a:r>
            <a:r>
              <a:rPr lang="nl-NL" b="1" dirty="0" err="1">
                <a:solidFill>
                  <a:srgbClr val="FFC000"/>
                </a:solidFill>
              </a:rPr>
              <a:t>cameraModule</a:t>
            </a:r>
            <a:r>
              <a:rPr lang="nl-NL" dirty="0">
                <a:solidFill>
                  <a:srgbClr val="FFC000"/>
                </a:solidFill>
              </a:rPr>
              <a:t> </a:t>
            </a:r>
            <a:r>
              <a:rPr lang="nl-NL" dirty="0"/>
              <a:t>= </a:t>
            </a:r>
            <a:r>
              <a:rPr lang="nl-NL" dirty="0" err="1"/>
              <a:t>require</a:t>
            </a:r>
            <a:r>
              <a:rPr lang="nl-NL" dirty="0"/>
              <a:t>("</a:t>
            </a:r>
            <a:r>
              <a:rPr lang="nl-NL" dirty="0" err="1">
                <a:solidFill>
                  <a:srgbClr val="FF0000"/>
                </a:solidFill>
              </a:rPr>
              <a:t>nativescript</a:t>
            </a:r>
            <a:r>
              <a:rPr lang="nl-NL" dirty="0">
                <a:solidFill>
                  <a:srgbClr val="FF0000"/>
                </a:solidFill>
              </a:rPr>
              <a:t>-camera</a:t>
            </a:r>
            <a:r>
              <a:rPr lang="nl-NL" dirty="0"/>
              <a:t>");</a:t>
            </a:r>
          </a:p>
          <a:p>
            <a:pPr marL="0" indent="0">
              <a:buNone/>
            </a:pPr>
            <a:r>
              <a:rPr lang="nl-NL" b="1" dirty="0">
                <a:solidFill>
                  <a:srgbClr val="C00000"/>
                </a:solidFill>
              </a:rPr>
              <a:t>import</a:t>
            </a:r>
            <a:r>
              <a:rPr lang="nl-NL" dirty="0"/>
              <a:t> </a:t>
            </a:r>
            <a:r>
              <a:rPr lang="nl-NL" dirty="0" err="1"/>
              <a:t>imageSource</a:t>
            </a:r>
            <a:r>
              <a:rPr lang="nl-NL" dirty="0"/>
              <a:t> = </a:t>
            </a:r>
            <a:r>
              <a:rPr lang="nl-NL" dirty="0" err="1"/>
              <a:t>require</a:t>
            </a:r>
            <a:r>
              <a:rPr lang="nl-NL" dirty="0"/>
              <a:t>("image-source");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b="1" dirty="0">
                <a:solidFill>
                  <a:srgbClr val="C00000"/>
                </a:solidFill>
              </a:rPr>
              <a:t>@</a:t>
            </a:r>
            <a:r>
              <a:rPr lang="nl-NL" b="1" dirty="0">
                <a:solidFill>
                  <a:srgbClr val="FF0000"/>
                </a:solidFill>
              </a:rPr>
              <a:t>Component</a:t>
            </a:r>
            <a:r>
              <a:rPr lang="nl-NL" dirty="0"/>
              <a:t>({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b="1" dirty="0" err="1">
                <a:solidFill>
                  <a:srgbClr val="C00000"/>
                </a:solidFill>
              </a:rPr>
              <a:t>selector</a:t>
            </a:r>
            <a:r>
              <a:rPr lang="nl-NL" dirty="0"/>
              <a:t>: "</a:t>
            </a:r>
            <a:r>
              <a:rPr lang="nl-NL" dirty="0" err="1"/>
              <a:t>my-app</a:t>
            </a:r>
            <a:r>
              <a:rPr lang="nl-NL" dirty="0"/>
              <a:t>",</a:t>
            </a:r>
          </a:p>
          <a:p>
            <a:pPr marL="0" indent="0">
              <a:buNone/>
            </a:pPr>
            <a:r>
              <a:rPr lang="nl-NL" dirty="0"/>
              <a:t>    </a:t>
            </a:r>
            <a:r>
              <a:rPr lang="nl-NL" b="1" dirty="0" err="1">
                <a:solidFill>
                  <a:srgbClr val="C00000"/>
                </a:solidFill>
              </a:rPr>
              <a:t>templateUrl</a:t>
            </a:r>
            <a:r>
              <a:rPr lang="nl-NL" dirty="0"/>
              <a:t>: "app.component.html",</a:t>
            </a:r>
          </a:p>
          <a:p>
            <a:pPr marL="0" indent="0">
              <a:buNone/>
            </a:pPr>
            <a:r>
              <a:rPr lang="nl-NL" dirty="0"/>
              <a:t>})</a:t>
            </a:r>
          </a:p>
          <a:p>
            <a:pPr marL="0" indent="0">
              <a:buNone/>
            </a:pPr>
            <a:r>
              <a:rPr lang="nl-NL" dirty="0"/>
              <a:t>export class </a:t>
            </a:r>
            <a:r>
              <a:rPr lang="nl-NL" dirty="0" err="1"/>
              <a:t>AppComponent</a:t>
            </a:r>
            <a:r>
              <a:rPr lang="nl-NL" dirty="0"/>
              <a:t> </a:t>
            </a:r>
            <a:r>
              <a:rPr lang="nl-NL" dirty="0" err="1"/>
              <a:t>implements</a:t>
            </a:r>
            <a:r>
              <a:rPr lang="nl-NL" dirty="0"/>
              <a:t> </a:t>
            </a:r>
            <a:r>
              <a:rPr lang="nl-NL" dirty="0" err="1"/>
              <a:t>OnInit</a:t>
            </a:r>
            <a:r>
              <a:rPr lang="nl-NL" dirty="0"/>
              <a:t> {</a:t>
            </a:r>
          </a:p>
          <a:p>
            <a:pPr marL="0" indent="0">
              <a:buNone/>
            </a:pPr>
            <a:r>
              <a:rPr lang="nl-NL" dirty="0"/>
              <a:t>    public </a:t>
            </a:r>
            <a:r>
              <a:rPr lang="nl-NL" b="1" dirty="0" err="1">
                <a:solidFill>
                  <a:schemeClr val="accent2"/>
                </a:solidFill>
              </a:rPr>
              <a:t>mySource</a:t>
            </a:r>
            <a:r>
              <a:rPr lang="nl-NL" dirty="0"/>
              <a:t>: </a:t>
            </a:r>
            <a:r>
              <a:rPr lang="nl-NL" dirty="0" err="1"/>
              <a:t>imageSource.ImageSource</a:t>
            </a:r>
            <a:endParaRPr lang="nl-NL" dirty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dirty="0" smtClean="0"/>
              <a:t>public </a:t>
            </a:r>
            <a:r>
              <a:rPr lang="nl-NL" b="1" dirty="0" err="1">
                <a:solidFill>
                  <a:srgbClr val="FF0000"/>
                </a:solidFill>
              </a:rPr>
              <a:t>onTap</a:t>
            </a:r>
            <a:r>
              <a:rPr lang="nl-NL" b="1" dirty="0">
                <a:solidFill>
                  <a:srgbClr val="FF0000"/>
                </a:solidFill>
              </a:rPr>
              <a:t>() </a:t>
            </a:r>
            <a:r>
              <a:rPr lang="nl-NL" dirty="0"/>
              <a:t>{</a:t>
            </a:r>
          </a:p>
          <a:p>
            <a:pPr marL="0" indent="0">
              <a:buNone/>
            </a:pPr>
            <a:r>
              <a:rPr lang="nl-NL" dirty="0"/>
              <a:t>        </a:t>
            </a:r>
            <a:r>
              <a:rPr lang="nl-NL" b="1" dirty="0" err="1">
                <a:solidFill>
                  <a:srgbClr val="FFC000"/>
                </a:solidFill>
              </a:rPr>
              <a:t>cameraModule.</a:t>
            </a:r>
            <a:r>
              <a:rPr lang="nl-NL" b="1" dirty="0" err="1">
                <a:solidFill>
                  <a:schemeClr val="accent2"/>
                </a:solidFill>
              </a:rPr>
              <a:t>takePicture</a:t>
            </a:r>
            <a:r>
              <a:rPr lang="nl-NL" dirty="0"/>
              <a:t>({</a:t>
            </a:r>
          </a:p>
          <a:p>
            <a:pPr marL="0" indent="0">
              <a:buNone/>
            </a:pPr>
            <a:r>
              <a:rPr lang="nl-NL" dirty="0"/>
              <a:t>            </a:t>
            </a:r>
            <a:r>
              <a:rPr lang="nl-NL" dirty="0" err="1"/>
              <a:t>width</a:t>
            </a:r>
            <a:r>
              <a:rPr lang="nl-NL" dirty="0"/>
              <a:t>: 300</a:t>
            </a:r>
            <a:r>
              <a:rPr lang="nl-NL" dirty="0" smtClean="0"/>
              <a:t>, </a:t>
            </a:r>
            <a:r>
              <a:rPr lang="nl-NL" dirty="0" err="1"/>
              <a:t>height</a:t>
            </a:r>
            <a:r>
              <a:rPr lang="nl-NL" dirty="0"/>
              <a:t>: </a:t>
            </a:r>
            <a:r>
              <a:rPr lang="nl-NL" dirty="0" smtClean="0"/>
              <a:t>300</a:t>
            </a:r>
            <a:endParaRPr lang="nl-NL" dirty="0"/>
          </a:p>
          <a:p>
            <a:pPr marL="0" indent="0">
              <a:buNone/>
            </a:pPr>
            <a:r>
              <a:rPr lang="nl-NL" dirty="0" smtClean="0"/>
              <a:t>}).</a:t>
            </a:r>
            <a:r>
              <a:rPr lang="nl-NL" dirty="0" err="1"/>
              <a:t>then</a:t>
            </a:r>
            <a:r>
              <a:rPr lang="nl-NL" dirty="0"/>
              <a:t>(</a:t>
            </a:r>
            <a:r>
              <a:rPr lang="nl-NL" dirty="0" err="1"/>
              <a:t>imageAsset</a:t>
            </a:r>
            <a:r>
              <a:rPr lang="nl-NL" dirty="0"/>
              <a:t> =&gt; {</a:t>
            </a:r>
          </a:p>
          <a:p>
            <a:pPr marL="0" indent="0">
              <a:buNone/>
            </a:pPr>
            <a:r>
              <a:rPr lang="nl-NL" dirty="0"/>
              <a:t>            </a:t>
            </a:r>
            <a:r>
              <a:rPr lang="nl-NL" dirty="0" err="1"/>
              <a:t>imageSource.fromAsset</a:t>
            </a:r>
            <a:r>
              <a:rPr lang="nl-NL" dirty="0"/>
              <a:t>(</a:t>
            </a:r>
            <a:r>
              <a:rPr lang="nl-NL" dirty="0" err="1"/>
              <a:t>imageAsset</a:t>
            </a:r>
            <a:r>
              <a:rPr lang="nl-NL" dirty="0"/>
              <a:t>).</a:t>
            </a:r>
            <a:r>
              <a:rPr lang="nl-NL" dirty="0" err="1"/>
              <a:t>then</a:t>
            </a:r>
            <a:r>
              <a:rPr lang="nl-NL" dirty="0"/>
              <a:t>(</a:t>
            </a:r>
            <a:r>
              <a:rPr lang="nl-NL" dirty="0" err="1"/>
              <a:t>resImageSource</a:t>
            </a:r>
            <a:r>
              <a:rPr lang="nl-NL" dirty="0"/>
              <a:t> =&gt; {</a:t>
            </a:r>
          </a:p>
          <a:p>
            <a:pPr marL="0" indent="0">
              <a:buNone/>
            </a:pPr>
            <a:r>
              <a:rPr lang="nl-NL" dirty="0"/>
              <a:t>                </a:t>
            </a:r>
            <a:r>
              <a:rPr lang="nl-NL" b="1" dirty="0" err="1"/>
              <a:t>this.</a:t>
            </a:r>
            <a:r>
              <a:rPr lang="nl-NL" b="1" dirty="0" err="1">
                <a:solidFill>
                  <a:schemeClr val="accent2"/>
                </a:solidFill>
              </a:rPr>
              <a:t>mySource</a:t>
            </a:r>
            <a:r>
              <a:rPr lang="nl-NL" dirty="0"/>
              <a:t> = </a:t>
            </a:r>
            <a:r>
              <a:rPr lang="nl-NL" dirty="0" err="1"/>
              <a:t>resImageSource</a:t>
            </a:r>
            <a:r>
              <a:rPr lang="nl-NL" dirty="0"/>
              <a:t>;</a:t>
            </a:r>
          </a:p>
          <a:p>
            <a:pPr marL="0" indent="0">
              <a:buNone/>
            </a:pPr>
            <a:r>
              <a:rPr lang="nl-NL" dirty="0"/>
              <a:t>            })</a:t>
            </a:r>
            <a:endParaRPr lang="nl-NL" b="1" dirty="0"/>
          </a:p>
          <a:p>
            <a:pPr marL="0" indent="0">
              <a:buNone/>
            </a:pPr>
            <a:r>
              <a:rPr lang="nl-NL" dirty="0"/>
              <a:t>        });</a:t>
            </a:r>
          </a:p>
          <a:p>
            <a:pPr marL="0" indent="0">
              <a:buNone/>
            </a:pPr>
            <a:r>
              <a:rPr lang="nl-NL" dirty="0"/>
              <a:t>    }</a:t>
            </a:r>
          </a:p>
          <a:p>
            <a:pPr marL="0" indent="0">
              <a:buNone/>
            </a:pPr>
            <a:r>
              <a:rPr lang="nl-NL" dirty="0"/>
              <a:t>}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292" y="5544465"/>
            <a:ext cx="1190938" cy="131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9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  <a:latin typeface="+mn-lt"/>
              </a:rPr>
              <a:t>Choice in Architecture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2" y="1887310"/>
            <a:ext cx="3654877" cy="3544888"/>
          </a:xfrm>
        </p:spPr>
        <p:txBody>
          <a:bodyPr/>
          <a:lstStyle/>
          <a:p>
            <a:pPr indent="0" algn="ctr">
              <a:buNone/>
            </a:pPr>
            <a:r>
              <a:rPr lang="en-US" sz="3600" dirty="0" err="1" smtClean="0"/>
              <a:t>Javascript</a:t>
            </a:r>
            <a:endParaRPr lang="en-US" sz="3600" dirty="0" smtClean="0"/>
          </a:p>
          <a:p>
            <a:pPr indent="0" algn="ctr">
              <a:buNone/>
            </a:pPr>
            <a:r>
              <a:rPr lang="en-US" sz="2400" dirty="0" smtClean="0"/>
              <a:t>Write your application using plain </a:t>
            </a:r>
            <a:r>
              <a:rPr lang="en-US" sz="2400" dirty="0" err="1" smtClean="0"/>
              <a:t>Javascript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093029" y="1896735"/>
            <a:ext cx="35596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ea typeface="Open Sans Light" panose="020B0306030504020204" pitchFamily="34" charset="0"/>
                <a:cs typeface="Open Sans Light" panose="020B0306030504020204" pitchFamily="34" charset="0"/>
              </a:rPr>
              <a:t>TypeScript</a:t>
            </a:r>
            <a:endParaRPr lang="en-US" sz="3600" dirty="0" smtClean="0"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r>
              <a:rPr lang="en-US" sz="2400" dirty="0" smtClean="0">
                <a:ea typeface="Open Sans Light" panose="020B0306030504020204" pitchFamily="34" charset="0"/>
                <a:cs typeface="Open Sans Light" panose="020B0306030504020204" pitchFamily="34" charset="0"/>
              </a:rPr>
              <a:t>Use </a:t>
            </a:r>
            <a:r>
              <a:rPr lang="en-US" sz="2400" dirty="0" err="1" smtClean="0">
                <a:ea typeface="Open Sans Light" panose="020B0306030504020204" pitchFamily="34" charset="0"/>
                <a:cs typeface="Open Sans Light" panose="020B0306030504020204" pitchFamily="34" charset="0"/>
              </a:rPr>
              <a:t>TypeScript</a:t>
            </a:r>
            <a:r>
              <a:rPr lang="en-US" sz="2400" dirty="0" smtClean="0">
                <a:ea typeface="Open Sans Light" panose="020B0306030504020204" pitchFamily="34" charset="0"/>
                <a:cs typeface="Open Sans Light" panose="020B0306030504020204" pitchFamily="34" charset="0"/>
              </a:rPr>
              <a:t> to get Object Oriented features and compile time error checking</a:t>
            </a:r>
            <a:endParaRPr lang="en-US" sz="24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2658" y="1870918"/>
            <a:ext cx="35596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ea typeface="Open Sans Light" panose="020B0306030504020204" pitchFamily="34" charset="0"/>
                <a:cs typeface="Open Sans Light" panose="020B0306030504020204" pitchFamily="34" charset="0"/>
              </a:rPr>
              <a:t>Angular</a:t>
            </a:r>
          </a:p>
          <a:p>
            <a:pPr algn="ctr"/>
            <a:r>
              <a:rPr lang="en-US" sz="2400" dirty="0" smtClean="0">
                <a:ea typeface="Open Sans Light" panose="020B0306030504020204" pitchFamily="34" charset="0"/>
                <a:cs typeface="Open Sans Light" panose="020B0306030504020204" pitchFamily="34" charset="0"/>
              </a:rPr>
              <a:t>Use Angular to architect application. </a:t>
            </a:r>
          </a:p>
          <a:p>
            <a:pPr algn="ctr"/>
            <a:r>
              <a:rPr lang="en-US" sz="2400" b="1" dirty="0" smtClean="0">
                <a:solidFill>
                  <a:schemeClr val="accent2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Reuse all code between Web and mobile!</a:t>
            </a:r>
            <a:endParaRPr lang="en-US" sz="2400" b="1" dirty="0">
              <a:solidFill>
                <a:schemeClr val="accent2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052" name="Picture 4" descr="https://avatars0.githubusercontent.com/u/139426?v=3&amp;s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972" y="41910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524" y="4381434"/>
            <a:ext cx="1524132" cy="15241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777" y="4613864"/>
            <a:ext cx="1524132" cy="10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0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+mn-lt"/>
              </a:rPr>
              <a:t>Use Lots of Prebuilt code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906501"/>
            <a:ext cx="3048264" cy="1143099"/>
          </a:xfrm>
          <a:prstGeom prst="rect">
            <a:avLst/>
          </a:prstGeom>
        </p:spPr>
      </p:pic>
      <p:sp>
        <p:nvSpPr>
          <p:cNvPr id="13" name="AutoShape 4" descr="npm logo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980" y="2906501"/>
            <a:ext cx="3048264" cy="11888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148" y="2848706"/>
            <a:ext cx="3048264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7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dirty="0">
                <a:solidFill>
                  <a:srgbClr val="FFC000"/>
                </a:solidFill>
                <a:latin typeface="+mn-lt"/>
              </a:rPr>
              <a:t>Native Layouts</a:t>
            </a:r>
            <a:endParaRPr lang="en" dirty="0">
              <a:solidFill>
                <a:srgbClr val="FFC000"/>
              </a:solidFill>
              <a:latin typeface="+mn-lt"/>
              <a:ea typeface="Lato"/>
              <a:cs typeface="Lato"/>
              <a:sym typeface="Lato"/>
            </a:endParaRPr>
          </a:p>
        </p:txBody>
      </p:sp>
      <p:pic>
        <p:nvPicPr>
          <p:cNvPr id="4" name="Shape 18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200" y="1975196"/>
            <a:ext cx="1801693" cy="32849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901"/>
          <p:cNvSpPr txBox="1">
            <a:spLocks noGrp="1"/>
          </p:cNvSpPr>
          <p:nvPr>
            <p:ph type="body" idx="4294967295"/>
          </p:nvPr>
        </p:nvSpPr>
        <p:spPr>
          <a:xfrm>
            <a:off x="463625" y="1621286"/>
            <a:ext cx="1514312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b="0" i="0" u="none" strike="noStrike" cap="none" baseline="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rtl val="0"/>
              </a:rPr>
              <a:t>Absolute</a:t>
            </a:r>
          </a:p>
        </p:txBody>
      </p:sp>
      <p:pic>
        <p:nvPicPr>
          <p:cNvPr id="6" name="Shape 18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7515" y="1975196"/>
            <a:ext cx="1801693" cy="32849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902"/>
          <p:cNvSpPr txBox="1">
            <a:spLocks/>
          </p:cNvSpPr>
          <p:nvPr/>
        </p:nvSpPr>
        <p:spPr>
          <a:xfrm>
            <a:off x="2613494" y="1621270"/>
            <a:ext cx="1560091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Dock</a:t>
            </a:r>
            <a:endParaRPr lang="en" sz="2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Shape 18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0579" y="1975163"/>
            <a:ext cx="1801694" cy="328498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903"/>
          <p:cNvSpPr txBox="1">
            <a:spLocks/>
          </p:cNvSpPr>
          <p:nvPr/>
        </p:nvSpPr>
        <p:spPr>
          <a:xfrm>
            <a:off x="4786829" y="1621269"/>
            <a:ext cx="1646633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Grid</a:t>
            </a:r>
            <a:endParaRPr lang="en" sz="2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" name="Shape 18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57103" y="1975196"/>
            <a:ext cx="1801693" cy="328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900"/>
          <p:cNvPicPr preferRelativeResize="0"/>
          <p:nvPr/>
        </p:nvPicPr>
        <p:blipFill rotWithShape="1">
          <a:blip r:embed="rId7">
            <a:alphaModFix/>
          </a:blip>
          <a:srcRect r="5412"/>
          <a:stretch/>
        </p:blipFill>
        <p:spPr>
          <a:xfrm>
            <a:off x="9463626" y="1975163"/>
            <a:ext cx="1704184" cy="328496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904"/>
          <p:cNvSpPr txBox="1">
            <a:spLocks/>
          </p:cNvSpPr>
          <p:nvPr/>
        </p:nvSpPr>
        <p:spPr>
          <a:xfrm>
            <a:off x="7308703" y="1621267"/>
            <a:ext cx="1498492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Stack</a:t>
            </a:r>
            <a:endParaRPr lang="en" sz="2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Shape 1905"/>
          <p:cNvSpPr txBox="1">
            <a:spLocks/>
          </p:cNvSpPr>
          <p:nvPr/>
        </p:nvSpPr>
        <p:spPr>
          <a:xfrm>
            <a:off x="9463626" y="1621268"/>
            <a:ext cx="1666579" cy="5582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lnSpc>
                <a:spcPct val="90000"/>
              </a:lnSpc>
              <a:buClr>
                <a:srgbClr val="5CE600"/>
              </a:buClr>
              <a:buSzPct val="25000"/>
              <a:buFont typeface="Arial"/>
              <a:buNone/>
            </a:pPr>
            <a:r>
              <a:rPr lang="en" sz="2400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Wrap</a:t>
            </a:r>
            <a:endParaRPr lang="en" sz="2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991243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  <a:latin typeface="+mn-lt"/>
              </a:rPr>
              <a:t>Not </a:t>
            </a:r>
            <a:r>
              <a:rPr lang="en-US" dirty="0" err="1" smtClean="0">
                <a:solidFill>
                  <a:srgbClr val="FFC000"/>
                </a:solidFill>
                <a:latin typeface="+mn-lt"/>
              </a:rPr>
              <a:t>PhoneGap</a:t>
            </a:r>
            <a:r>
              <a:rPr lang="en-US" dirty="0" smtClean="0">
                <a:solidFill>
                  <a:srgbClr val="FFC000"/>
                </a:solidFill>
                <a:latin typeface="+mn-lt"/>
              </a:rPr>
              <a:t>/Ionic/Cordova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38150" y="1811947"/>
            <a:ext cx="11337925" cy="404985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4300" b="1" u="sng" dirty="0" err="1" smtClean="0">
                <a:solidFill>
                  <a:schemeClr val="accent2"/>
                </a:solidFill>
              </a:rPr>
              <a:t>NativeScript</a:t>
            </a:r>
            <a:endParaRPr lang="en-US" sz="4300" b="1" u="sng" dirty="0" smtClean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endParaRPr lang="en-US" u="sng" dirty="0" smtClean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C000"/>
                </a:solidFill>
              </a:rPr>
              <a:t>No </a:t>
            </a:r>
            <a:r>
              <a:rPr lang="en-US" b="1" dirty="0">
                <a:solidFill>
                  <a:srgbClr val="FFC000"/>
                </a:solidFill>
              </a:rPr>
              <a:t>browser, No </a:t>
            </a:r>
            <a:r>
              <a:rPr lang="en-US" b="1" dirty="0" smtClean="0">
                <a:solidFill>
                  <a:srgbClr val="FFC000"/>
                </a:solidFill>
              </a:rPr>
              <a:t>DOM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Direct access to </a:t>
            </a:r>
            <a:r>
              <a:rPr lang="en-US" b="1" dirty="0" smtClean="0">
                <a:solidFill>
                  <a:srgbClr val="FF0000"/>
                </a:solidFill>
              </a:rPr>
              <a:t>native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platform </a:t>
            </a:r>
            <a:r>
              <a:rPr lang="en-US" b="1" dirty="0" smtClean="0">
                <a:solidFill>
                  <a:srgbClr val="FF0000"/>
                </a:solidFill>
              </a:rPr>
              <a:t>APIs</a:t>
            </a:r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rgbClr val="C00000"/>
                </a:solidFill>
              </a:rPr>
              <a:t>NativeScript</a:t>
            </a:r>
            <a:r>
              <a:rPr lang="en-US" dirty="0" smtClean="0">
                <a:solidFill>
                  <a:srgbClr val="C00000"/>
                </a:solidFill>
              </a:rPr>
              <a:t> has </a:t>
            </a:r>
            <a:r>
              <a:rPr lang="en-US" b="1" dirty="0" smtClean="0">
                <a:solidFill>
                  <a:srgbClr val="C00000"/>
                </a:solidFill>
              </a:rPr>
              <a:t>better performance</a:t>
            </a:r>
          </a:p>
          <a:p>
            <a:pPr marL="0" indent="0" algn="ctr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marL="0" indent="0" algn="ctr">
              <a:buNone/>
            </a:pPr>
            <a:r>
              <a:rPr lang="en-US" dirty="0" smtClean="0"/>
              <a:t>More productive (</a:t>
            </a:r>
            <a:r>
              <a:rPr lang="en-US" b="1" dirty="0" err="1" smtClean="0"/>
              <a:t>TypeScript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4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4579</TotalTime>
  <Words>1846</Words>
  <Application>Microsoft Office PowerPoint</Application>
  <PresentationFormat>Widescreen</PresentationFormat>
  <Paragraphs>541</Paragraphs>
  <Slides>50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6" baseType="lpstr">
      <vt:lpstr>Arial Unicode MS</vt:lpstr>
      <vt:lpstr>ＭＳ 明朝</vt:lpstr>
      <vt:lpstr>Arial</vt:lpstr>
      <vt:lpstr>Calibri</vt:lpstr>
      <vt:lpstr>Calibri Light</vt:lpstr>
      <vt:lpstr>Cambria</vt:lpstr>
      <vt:lpstr>Courier</vt:lpstr>
      <vt:lpstr>Helvetica Neue Light</vt:lpstr>
      <vt:lpstr>Lato</vt:lpstr>
      <vt:lpstr>Monaco</vt:lpstr>
      <vt:lpstr>Open Sans</vt:lpstr>
      <vt:lpstr>Open Sans Light</vt:lpstr>
      <vt:lpstr>Symbol</vt:lpstr>
      <vt:lpstr>Times New Roman</vt:lpstr>
      <vt:lpstr>Wingdings</vt:lpstr>
      <vt:lpstr>Office Theme</vt:lpstr>
      <vt:lpstr>PowerPoint Presentation</vt:lpstr>
      <vt:lpstr>What is NativeScript?</vt:lpstr>
      <vt:lpstr>App Store / Google Play</vt:lpstr>
      <vt:lpstr>Cross Platform</vt:lpstr>
      <vt:lpstr>Why NativeScript?</vt:lpstr>
      <vt:lpstr>Choice in Architecture</vt:lpstr>
      <vt:lpstr>Use Lots of Prebuilt code</vt:lpstr>
      <vt:lpstr>Native Layouts</vt:lpstr>
      <vt:lpstr>Not PhoneGap/Ionic/Cordova</vt:lpstr>
      <vt:lpstr>Not Xamarin</vt:lpstr>
      <vt:lpstr>Not React Native</vt:lpstr>
      <vt:lpstr>PowerPoint Presentation</vt:lpstr>
      <vt:lpstr>Created and supported by Telerik</vt:lpstr>
      <vt:lpstr>NativeScript CLI requirements</vt:lpstr>
      <vt:lpstr>NativeScript using IOS-code</vt:lpstr>
      <vt:lpstr>NativeScript using Android-code</vt:lpstr>
      <vt:lpstr>PowerPoint Presentation</vt:lpstr>
      <vt:lpstr>NativeScript modules</vt:lpstr>
      <vt:lpstr>Using the NativeScript Dialog Module</vt:lpstr>
      <vt:lpstr>NativeScript modules</vt:lpstr>
      <vt:lpstr>HTTP module example</vt:lpstr>
      <vt:lpstr>Challenge !</vt:lpstr>
      <vt:lpstr>PowerPoint Presentation</vt:lpstr>
      <vt:lpstr>337</vt:lpstr>
      <vt:lpstr>PowerPoint Presentation</vt:lpstr>
      <vt:lpstr>Intro Angular</vt:lpstr>
      <vt:lpstr>Component based</vt:lpstr>
      <vt:lpstr>GroceryList Component</vt:lpstr>
      <vt:lpstr>Syntax Component</vt:lpstr>
      <vt:lpstr>Selector in index.html</vt:lpstr>
      <vt:lpstr>Syntax grocerylist.template.html</vt:lpstr>
      <vt:lpstr>PowerPoint Presentation</vt:lpstr>
      <vt:lpstr>Angular in NativeScript?</vt:lpstr>
      <vt:lpstr>Syntax Component in NativeScript</vt:lpstr>
      <vt:lpstr>Syntax grocerylist.template.html</vt:lpstr>
      <vt:lpstr>CSS</vt:lpstr>
      <vt:lpstr>Benefits of using NativeScript and Angular</vt:lpstr>
      <vt:lpstr>Downsides</vt:lpstr>
      <vt:lpstr> Now suppose that you want to make this component work on your NativeScript iOS and Android apps.  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Using Workers for Background Threads</vt:lpstr>
      <vt:lpstr>Using Workers for Background Threads</vt:lpstr>
      <vt:lpstr>Camera</vt:lpstr>
      <vt:lpstr>Camera</vt:lpstr>
      <vt:lpstr>PowerPoint Presentation</vt:lpstr>
    </vt:vector>
  </TitlesOfParts>
  <Company>Ordina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218333   Ellis Eijgermans</dc:creator>
  <cp:lastModifiedBy>218333   Ellis Eijgermans</cp:lastModifiedBy>
  <cp:revision>422</cp:revision>
  <dcterms:created xsi:type="dcterms:W3CDTF">2017-01-01T16:50:50Z</dcterms:created>
  <dcterms:modified xsi:type="dcterms:W3CDTF">2017-03-05T22:18:49Z</dcterms:modified>
</cp:coreProperties>
</file>